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notesSlides/notesSlide12.xml" ContentType="application/vnd.openxmlformats-officedocument.presentationml.notesSlide+xml"/>
  <Override PartName="/ppt/charts/chart5.xml" ContentType="application/vnd.openxmlformats-officedocument.drawingml.chart+xml"/>
  <Override PartName="/ppt/notesSlides/notesSlide13.xml" ContentType="application/vnd.openxmlformats-officedocument.presentationml.notesSlide+xml"/>
  <Override PartName="/ppt/charts/chart6.xml" ContentType="application/vnd.openxmlformats-officedocument.drawingml.chart+xml"/>
  <Override PartName="/ppt/notesSlides/notesSlide14.xml" ContentType="application/vnd.openxmlformats-officedocument.presentationml.notesSlide+xml"/>
  <Override PartName="/ppt/charts/chart7.xml" ContentType="application/vnd.openxmlformats-officedocument.drawingml.chart+xml"/>
  <Override PartName="/ppt/notesSlides/notesSlide15.xml" ContentType="application/vnd.openxmlformats-officedocument.presentationml.notesSlide+xml"/>
  <Override PartName="/ppt/charts/chart8.xml" ContentType="application/vnd.openxmlformats-officedocument.drawingml.chart+xml"/>
  <Override PartName="/ppt/notesSlides/notesSlide16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17.xml" ContentType="application/vnd.openxmlformats-officedocument.presentationml.notesSlide+xml"/>
  <Override PartName="/ppt/charts/chart11.xml" ContentType="application/vnd.openxmlformats-officedocument.drawingml.chart+xml"/>
  <Override PartName="/ppt/notesSlides/notesSlide18.xml" ContentType="application/vnd.openxmlformats-officedocument.presentationml.notesSlide+xml"/>
  <Override PartName="/ppt/charts/chart12.xml" ContentType="application/vnd.openxmlformats-officedocument.drawingml.chart+xml"/>
  <Override PartName="/ppt/notesSlides/notesSlide19.xml" ContentType="application/vnd.openxmlformats-officedocument.presentationml.notesSlide+xml"/>
  <Override PartName="/ppt/charts/chart13.xml" ContentType="application/vnd.openxmlformats-officedocument.drawingml.chart+xml"/>
  <Override PartName="/ppt/notesSlides/notesSlide20.xml" ContentType="application/vnd.openxmlformats-officedocument.presentationml.notesSlid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18.xml" ContentType="application/vnd.openxmlformats-officedocument.drawingml.chart+xml"/>
  <Override PartName="/ppt/notesSlides/notesSlide23.xml" ContentType="application/vnd.openxmlformats-officedocument.presentationml.notesSlide+xml"/>
  <Override PartName="/ppt/charts/chart19.xml" ContentType="application/vnd.openxmlformats-officedocument.drawingml.chart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20.xml" ContentType="application/vnd.openxmlformats-officedocument.drawingml.chart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9"/>
  </p:notesMasterIdLst>
  <p:sldIdLst>
    <p:sldId id="262" r:id="rId2"/>
    <p:sldId id="386" r:id="rId3"/>
    <p:sldId id="316" r:id="rId4"/>
    <p:sldId id="387" r:id="rId5"/>
    <p:sldId id="388" r:id="rId6"/>
    <p:sldId id="408" r:id="rId7"/>
    <p:sldId id="409" r:id="rId8"/>
    <p:sldId id="410" r:id="rId9"/>
    <p:sldId id="398" r:id="rId10"/>
    <p:sldId id="389" r:id="rId11"/>
    <p:sldId id="399" r:id="rId12"/>
    <p:sldId id="400" r:id="rId13"/>
    <p:sldId id="401" r:id="rId14"/>
    <p:sldId id="402" r:id="rId15"/>
    <p:sldId id="403" r:id="rId16"/>
    <p:sldId id="404" r:id="rId17"/>
    <p:sldId id="405" r:id="rId18"/>
    <p:sldId id="406" r:id="rId19"/>
    <p:sldId id="379" r:id="rId20"/>
    <p:sldId id="380" r:id="rId21"/>
    <p:sldId id="407" r:id="rId22"/>
    <p:sldId id="381" r:id="rId23"/>
    <p:sldId id="390" r:id="rId24"/>
    <p:sldId id="373" r:id="rId25"/>
    <p:sldId id="374" r:id="rId26"/>
    <p:sldId id="375" r:id="rId27"/>
    <p:sldId id="370" r:id="rId28"/>
  </p:sldIdLst>
  <p:sldSz cx="9144000" cy="6858000" type="screen4x3"/>
  <p:notesSz cx="6754813" cy="9845675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512373"/>
    <a:srgbClr val="FFFFC5"/>
    <a:srgbClr val="0000FF"/>
    <a:srgbClr val="FFFFB3"/>
    <a:srgbClr val="FFFFCC"/>
    <a:srgbClr val="FFFFA3"/>
    <a:srgbClr val="009A00"/>
    <a:srgbClr val="FFC82D"/>
    <a:srgbClr val="006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85" autoAdjust="0"/>
    <p:restoredTop sz="99815" autoAdjust="0"/>
  </p:normalViewPr>
  <p:slideViewPr>
    <p:cSldViewPr>
      <p:cViewPr>
        <p:scale>
          <a:sx n="100" d="100"/>
          <a:sy n="100" d="100"/>
        </p:scale>
        <p:origin x="-708" y="-24"/>
      </p:cViewPr>
      <p:guideLst>
        <p:guide orient="horz" pos="1207"/>
        <p:guide pos="415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hart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víz</c:v>
                </c:pt>
              </c:strCache>
            </c:strRef>
          </c:tx>
          <c:spPr>
            <a:solidFill>
              <a:srgbClr val="0000FF"/>
            </a:solidFill>
          </c:spPr>
          <c:cat>
            <c:numRef>
              <c:f>Munka1!$A$2:$A$12</c:f>
              <c:numCache>
                <c:formatCode>yyyy/mm/dd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Munka1!$B$2:$B$12</c:f>
              <c:numCache>
                <c:formatCode>General</c:formatCode>
                <c:ptCount val="11"/>
                <c:pt idx="0">
                  <c:v>30</c:v>
                </c:pt>
                <c:pt idx="1">
                  <c:v>30.5</c:v>
                </c:pt>
                <c:pt idx="2">
                  <c:v>31</c:v>
                </c:pt>
                <c:pt idx="3">
                  <c:v>31.5</c:v>
                </c:pt>
                <c:pt idx="4">
                  <c:v>32</c:v>
                </c:pt>
                <c:pt idx="5">
                  <c:v>32.5</c:v>
                </c:pt>
                <c:pt idx="6">
                  <c:v>33</c:v>
                </c:pt>
                <c:pt idx="7">
                  <c:v>33.5</c:v>
                </c:pt>
                <c:pt idx="8">
                  <c:v>34</c:v>
                </c:pt>
                <c:pt idx="9">
                  <c:v>34.5</c:v>
                </c:pt>
                <c:pt idx="10">
                  <c:v>35</c:v>
                </c:pt>
              </c:numCache>
            </c:numRef>
          </c:val>
        </c:ser>
        <c:ser>
          <c:idx val="1"/>
          <c:order val="1"/>
          <c:tx>
            <c:strRef>
              <c:f>Munka1!$C$1</c:f>
              <c:strCache>
                <c:ptCount val="1"/>
                <c:pt idx="0">
                  <c:v>földhő</c:v>
                </c:pt>
              </c:strCache>
            </c:strRef>
          </c:tx>
          <c:spPr>
            <a:solidFill>
              <a:srgbClr val="FFC000"/>
            </a:solidFill>
          </c:spPr>
          <c:cat>
            <c:numRef>
              <c:f>Munka1!$A$2:$A$12</c:f>
              <c:numCache>
                <c:formatCode>yyyy/mm/dd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Munka1!$C$2:$C$12</c:f>
              <c:numCache>
                <c:formatCode>General</c:formatCode>
                <c:ptCount val="11"/>
                <c:pt idx="0">
                  <c:v>0</c:v>
                </c:pt>
                <c:pt idx="1">
                  <c:v>0.30000000000000027</c:v>
                </c:pt>
                <c:pt idx="2">
                  <c:v>0.60000000000000053</c:v>
                </c:pt>
                <c:pt idx="3">
                  <c:v>0.89999999999999991</c:v>
                </c:pt>
                <c:pt idx="4">
                  <c:v>1.2</c:v>
                </c:pt>
                <c:pt idx="5">
                  <c:v>1.5</c:v>
                </c:pt>
                <c:pt idx="6">
                  <c:v>1.8</c:v>
                </c:pt>
                <c:pt idx="7">
                  <c:v>2.1</c:v>
                </c:pt>
                <c:pt idx="8">
                  <c:v>2.4</c:v>
                </c:pt>
                <c:pt idx="9">
                  <c:v>2.6999999999999997</c:v>
                </c:pt>
                <c:pt idx="10">
                  <c:v>2.9999999999999987</c:v>
                </c:pt>
              </c:numCache>
            </c:numRef>
          </c:val>
        </c:ser>
        <c:ser>
          <c:idx val="2"/>
          <c:order val="2"/>
          <c:tx>
            <c:strRef>
              <c:f>Munka1!$D$1</c:f>
              <c:strCache>
                <c:ptCount val="1"/>
                <c:pt idx="0">
                  <c:v>nap</c:v>
                </c:pt>
              </c:strCache>
            </c:strRef>
          </c:tx>
          <c:spPr>
            <a:solidFill>
              <a:srgbClr val="FF0000"/>
            </a:solidFill>
            <a:ln w="25388">
              <a:noFill/>
            </a:ln>
          </c:spPr>
          <c:cat>
            <c:numRef>
              <c:f>Munka1!$A$2:$A$12</c:f>
              <c:numCache>
                <c:formatCode>yyyy/mm/dd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Munka1!$D$2:$D$12</c:f>
              <c:numCache>
                <c:formatCode>General</c:formatCode>
                <c:ptCount val="11"/>
                <c:pt idx="0">
                  <c:v>5</c:v>
                </c:pt>
                <c:pt idx="1">
                  <c:v>5.6</c:v>
                </c:pt>
                <c:pt idx="2">
                  <c:v>6.1999999999999975</c:v>
                </c:pt>
                <c:pt idx="3">
                  <c:v>6.7999999999999989</c:v>
                </c:pt>
                <c:pt idx="4">
                  <c:v>7.4999999999999991</c:v>
                </c:pt>
                <c:pt idx="5">
                  <c:v>8.2000000000000011</c:v>
                </c:pt>
                <c:pt idx="6">
                  <c:v>8.9000000000000021</c:v>
                </c:pt>
                <c:pt idx="7">
                  <c:v>9.7000000000000011</c:v>
                </c:pt>
                <c:pt idx="8">
                  <c:v>10.5</c:v>
                </c:pt>
                <c:pt idx="9">
                  <c:v>11.3</c:v>
                </c:pt>
                <c:pt idx="10">
                  <c:v>12.100000000000001</c:v>
                </c:pt>
              </c:numCache>
            </c:numRef>
          </c:val>
        </c:ser>
        <c:ser>
          <c:idx val="3"/>
          <c:order val="3"/>
          <c:tx>
            <c:strRef>
              <c:f>Munka1!$E$1</c:f>
              <c:strCache>
                <c:ptCount val="1"/>
                <c:pt idx="0">
                  <c:v>szél</c:v>
                </c:pt>
              </c:strCache>
            </c:strRef>
          </c:tx>
          <c:spPr>
            <a:solidFill>
              <a:srgbClr val="9090E4"/>
            </a:solidFill>
            <a:ln w="25388">
              <a:noFill/>
            </a:ln>
          </c:spPr>
          <c:cat>
            <c:numRef>
              <c:f>Munka1!$A$2:$A$12</c:f>
              <c:numCache>
                <c:formatCode>yyyy/mm/dd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Munka1!$E$2:$E$12</c:f>
              <c:numCache>
                <c:formatCode>General</c:formatCode>
                <c:ptCount val="11"/>
                <c:pt idx="0">
                  <c:v>15</c:v>
                </c:pt>
                <c:pt idx="1">
                  <c:v>17</c:v>
                </c:pt>
                <c:pt idx="2">
                  <c:v>19.2</c:v>
                </c:pt>
                <c:pt idx="3">
                  <c:v>21.5</c:v>
                </c:pt>
                <c:pt idx="4">
                  <c:v>24</c:v>
                </c:pt>
                <c:pt idx="5">
                  <c:v>26.5</c:v>
                </c:pt>
                <c:pt idx="6">
                  <c:v>29</c:v>
                </c:pt>
                <c:pt idx="7">
                  <c:v>32</c:v>
                </c:pt>
                <c:pt idx="8">
                  <c:v>35</c:v>
                </c:pt>
                <c:pt idx="9">
                  <c:v>37.5</c:v>
                </c:pt>
                <c:pt idx="10">
                  <c:v>40</c:v>
                </c:pt>
              </c:numCache>
            </c:numRef>
          </c:val>
        </c:ser>
        <c:ser>
          <c:idx val="4"/>
          <c:order val="4"/>
          <c:tx>
            <c:strRef>
              <c:f>Munka1!$F$1</c:f>
              <c:strCache>
                <c:ptCount val="1"/>
                <c:pt idx="0">
                  <c:v>biomassza</c:v>
                </c:pt>
              </c:strCache>
            </c:strRef>
          </c:tx>
          <c:spPr>
            <a:solidFill>
              <a:srgbClr val="01FF01"/>
            </a:solidFill>
            <a:ln w="25388">
              <a:noFill/>
            </a:ln>
          </c:spPr>
          <c:cat>
            <c:numRef>
              <c:f>Munka1!$A$2:$A$12</c:f>
              <c:numCache>
                <c:formatCode>yyyy/mm/dd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Munka1!$F$2:$F$12</c:f>
              <c:numCache>
                <c:formatCode>General</c:formatCode>
                <c:ptCount val="11"/>
                <c:pt idx="0">
                  <c:v>85</c:v>
                </c:pt>
                <c:pt idx="1">
                  <c:v>89</c:v>
                </c:pt>
                <c:pt idx="2">
                  <c:v>94</c:v>
                </c:pt>
                <c:pt idx="3">
                  <c:v>99</c:v>
                </c:pt>
                <c:pt idx="4">
                  <c:v>104</c:v>
                </c:pt>
                <c:pt idx="5">
                  <c:v>110</c:v>
                </c:pt>
                <c:pt idx="6">
                  <c:v>116</c:v>
                </c:pt>
                <c:pt idx="7">
                  <c:v>122</c:v>
                </c:pt>
                <c:pt idx="8">
                  <c:v>128</c:v>
                </c:pt>
                <c:pt idx="9">
                  <c:v>135</c:v>
                </c:pt>
                <c:pt idx="10">
                  <c:v>142</c:v>
                </c:pt>
              </c:numCache>
            </c:numRef>
          </c:val>
        </c:ser>
        <c:ser>
          <c:idx val="5"/>
          <c:order val="5"/>
          <c:tx>
            <c:strRef>
              <c:f>Munka1!$G$1</c:f>
              <c:strCache>
                <c:ptCount val="1"/>
                <c:pt idx="0">
                  <c:v>hőszivattyú</c:v>
                </c:pt>
              </c:strCache>
            </c:strRef>
          </c:tx>
          <c:spPr>
            <a:solidFill>
              <a:srgbClr val="B85C00"/>
            </a:solidFill>
            <a:ln w="25388">
              <a:noFill/>
            </a:ln>
          </c:spPr>
          <c:cat>
            <c:numRef>
              <c:f>Munka1!$A$2:$A$12</c:f>
              <c:numCache>
                <c:formatCode>yyyy/mm/dd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Munka1!$G$2:$G$12</c:f>
              <c:numCache>
                <c:formatCode>General</c:formatCode>
                <c:ptCount val="11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  <c:pt idx="5">
                  <c:v>10</c:v>
                </c:pt>
                <c:pt idx="6">
                  <c:v>11</c:v>
                </c:pt>
                <c:pt idx="7">
                  <c:v>12</c:v>
                </c:pt>
                <c:pt idx="8">
                  <c:v>13</c:v>
                </c:pt>
                <c:pt idx="9">
                  <c:v>14</c:v>
                </c:pt>
                <c:pt idx="10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547904"/>
        <c:axId val="30409856"/>
      </c:areaChart>
      <c:dateAx>
        <c:axId val="29547904"/>
        <c:scaling>
          <c:orientation val="minMax"/>
        </c:scaling>
        <c:delete val="0"/>
        <c:axPos val="b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599" b="1">
                <a:latin typeface="Arial" pitchFamily="34" charset="0"/>
                <a:cs typeface="Arial" pitchFamily="34" charset="0"/>
              </a:defRPr>
            </a:pPr>
            <a:endParaRPr lang="hu-HU"/>
          </a:p>
        </c:txPr>
        <c:crossAx val="30409856"/>
        <c:crosses val="autoZero"/>
        <c:auto val="1"/>
        <c:lblOffset val="100"/>
        <c:baseTimeUnit val="days"/>
      </c:dateAx>
      <c:valAx>
        <c:axId val="30409856"/>
        <c:scaling>
          <c:orientation val="minMax"/>
          <c:max val="25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hu-HU"/>
          </a:p>
        </c:txPr>
        <c:crossAx val="29547904"/>
        <c:crosses val="autoZero"/>
        <c:crossBetween val="midCat"/>
      </c:valAx>
      <c:spPr>
        <a:noFill/>
        <a:ln w="25388">
          <a:noFill/>
        </a:ln>
      </c:spPr>
    </c:plotArea>
    <c:legend>
      <c:legendPos val="b"/>
      <c:layout>
        <c:manualLayout>
          <c:xMode val="edge"/>
          <c:yMode val="edge"/>
          <c:x val="7.4170990921216928E-2"/>
          <c:y val="0.93174162408442995"/>
          <c:w val="0.87497956198098181"/>
          <c:h val="5.5353274077455182E-2"/>
        </c:manualLayout>
      </c:layout>
      <c:overlay val="0"/>
      <c:txPr>
        <a:bodyPr/>
        <a:lstStyle/>
        <a:p>
          <a:pPr>
            <a:defRPr b="1">
              <a:latin typeface="Arial" pitchFamily="34" charset="0"/>
              <a:cs typeface="Arial" pitchFamily="34" charset="0"/>
            </a:defRPr>
          </a:pPr>
          <a:endParaRPr lang="hu-HU"/>
        </a:p>
      </c:txPr>
    </c:legend>
    <c:plotVisOnly val="1"/>
    <c:dispBlanksAs val="zero"/>
    <c:showDLblsOverMax val="0"/>
  </c:chart>
  <c:txPr>
    <a:bodyPr/>
    <a:lstStyle/>
    <a:p>
      <a:pPr>
        <a:defRPr sz="1799"/>
      </a:pPr>
      <a:endParaRPr lang="hu-H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1908204908077287E-2"/>
          <c:y val="3.6969717039987013E-2"/>
          <c:w val="0.9080917950919225"/>
          <c:h val="0.7872269890240115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víz</c:v>
                </c:pt>
              </c:strCache>
            </c:strRef>
          </c:tx>
          <c:spPr>
            <a:solidFill>
              <a:srgbClr val="0000FF"/>
            </a:solidFill>
            <a:ln w="12542">
              <a:solidFill>
                <a:schemeClr val="bg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580" b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Munka1!$A$2:$A$6</c:f>
              <c:strCache>
                <c:ptCount val="5"/>
                <c:pt idx="0">
                  <c:v>Kína</c:v>
                </c:pt>
                <c:pt idx="1">
                  <c:v>EU-27</c:v>
                </c:pt>
                <c:pt idx="2">
                  <c:v>USA</c:v>
                </c:pt>
                <c:pt idx="3">
                  <c:v>India</c:v>
                </c:pt>
                <c:pt idx="4">
                  <c:v>Brazília</c:v>
                </c:pt>
              </c:strCache>
            </c:strRef>
          </c:cat>
          <c:val>
            <c:numRef>
              <c:f>Munka1!$B$2:$B$6</c:f>
              <c:numCache>
                <c:formatCode>General</c:formatCode>
                <c:ptCount val="5"/>
                <c:pt idx="0">
                  <c:v>1375</c:v>
                </c:pt>
                <c:pt idx="1">
                  <c:v>393</c:v>
                </c:pt>
                <c:pt idx="2">
                  <c:v>306</c:v>
                </c:pt>
                <c:pt idx="3">
                  <c:v>352</c:v>
                </c:pt>
                <c:pt idx="4">
                  <c:v>552</c:v>
                </c:pt>
              </c:numCache>
            </c:numRef>
          </c:val>
        </c:ser>
        <c:ser>
          <c:idx val="1"/>
          <c:order val="1"/>
          <c:tx>
            <c:strRef>
              <c:f>Munka1!$C$1</c:f>
              <c:strCache>
                <c:ptCount val="1"/>
                <c:pt idx="0">
                  <c:v>szél</c:v>
                </c:pt>
              </c:strCache>
            </c:strRef>
          </c:tx>
          <c:spPr>
            <a:solidFill>
              <a:srgbClr val="A162D0"/>
            </a:solidFill>
            <a:ln w="12542">
              <a:solidFill>
                <a:srgbClr val="FFFFFF"/>
              </a:solidFill>
            </a:ln>
          </c:spPr>
          <c:invertIfNegative val="0"/>
          <c:dLbls>
            <c:dLbl>
              <c:idx val="4"/>
              <c:delete val="1"/>
            </c:dLbl>
            <c:txPr>
              <a:bodyPr/>
              <a:lstStyle/>
              <a:p>
                <a:pPr>
                  <a:defRPr sz="1580" b="1">
                    <a:latin typeface="Arial" pitchFamily="34" charset="0"/>
                    <a:cs typeface="Arial" pitchFamily="34" charset="0"/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Munka1!$A$2:$A$6</c:f>
              <c:strCache>
                <c:ptCount val="5"/>
                <c:pt idx="0">
                  <c:v>Kína</c:v>
                </c:pt>
                <c:pt idx="1">
                  <c:v>EU-27</c:v>
                </c:pt>
                <c:pt idx="2">
                  <c:v>USA</c:v>
                </c:pt>
                <c:pt idx="3">
                  <c:v>India</c:v>
                </c:pt>
                <c:pt idx="4">
                  <c:v>Brazília</c:v>
                </c:pt>
              </c:strCache>
            </c:strRef>
          </c:cat>
          <c:val>
            <c:numRef>
              <c:f>Munka1!$C$2:$C$6</c:f>
              <c:numCache>
                <c:formatCode>General</c:formatCode>
                <c:ptCount val="5"/>
                <c:pt idx="0">
                  <c:v>735</c:v>
                </c:pt>
                <c:pt idx="1">
                  <c:v>737</c:v>
                </c:pt>
                <c:pt idx="2">
                  <c:v>472</c:v>
                </c:pt>
                <c:pt idx="3">
                  <c:v>183</c:v>
                </c:pt>
                <c:pt idx="4">
                  <c:v>31</c:v>
                </c:pt>
              </c:numCache>
            </c:numRef>
          </c:val>
        </c:ser>
        <c:ser>
          <c:idx val="2"/>
          <c:order val="2"/>
          <c:tx>
            <c:strRef>
              <c:f>Munka1!$D$1</c:f>
              <c:strCache>
                <c:ptCount val="1"/>
                <c:pt idx="0">
                  <c:v>bio</c:v>
                </c:pt>
              </c:strCache>
            </c:strRef>
          </c:tx>
          <c:spPr>
            <a:solidFill>
              <a:srgbClr val="00CC00"/>
            </a:solidFill>
            <a:ln w="12542">
              <a:solidFill>
                <a:srgbClr val="FFFFFF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580" b="1">
                    <a:latin typeface="Arial" pitchFamily="34" charset="0"/>
                    <a:cs typeface="Arial" pitchFamily="34" charset="0"/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Munka1!$A$2:$A$6</c:f>
              <c:strCache>
                <c:ptCount val="5"/>
                <c:pt idx="0">
                  <c:v>Kína</c:v>
                </c:pt>
                <c:pt idx="1">
                  <c:v>EU-27</c:v>
                </c:pt>
                <c:pt idx="2">
                  <c:v>USA</c:v>
                </c:pt>
                <c:pt idx="3">
                  <c:v>India</c:v>
                </c:pt>
                <c:pt idx="4">
                  <c:v>Brazília</c:v>
                </c:pt>
              </c:strCache>
            </c:strRef>
          </c:cat>
          <c:val>
            <c:numRef>
              <c:f>Munka1!$D$2:$D$6</c:f>
              <c:numCache>
                <c:formatCode>General</c:formatCode>
                <c:ptCount val="5"/>
                <c:pt idx="0">
                  <c:v>339</c:v>
                </c:pt>
                <c:pt idx="1">
                  <c:v>279</c:v>
                </c:pt>
                <c:pt idx="2">
                  <c:v>266</c:v>
                </c:pt>
                <c:pt idx="3">
                  <c:v>122</c:v>
                </c:pt>
                <c:pt idx="4">
                  <c:v>50</c:v>
                </c:pt>
              </c:numCache>
            </c:numRef>
          </c:val>
        </c:ser>
        <c:ser>
          <c:idx val="3"/>
          <c:order val="3"/>
          <c:tx>
            <c:strRef>
              <c:f>Munka1!$E$1</c:f>
              <c:strCache>
                <c:ptCount val="1"/>
                <c:pt idx="0">
                  <c:v>PV*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rgbClr val="FFFFFF"/>
              </a:solidFill>
            </a:ln>
          </c:spPr>
          <c:invertIfNegative val="0"/>
          <c:dLbls>
            <c:dLbl>
              <c:idx val="4"/>
              <c:delete val="1"/>
            </c:dLbl>
            <c:txPr>
              <a:bodyPr/>
              <a:lstStyle/>
              <a:p>
                <a:pPr>
                  <a:defRPr sz="1580" b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Munka1!$A$2:$A$6</c:f>
              <c:strCache>
                <c:ptCount val="5"/>
                <c:pt idx="0">
                  <c:v>Kína</c:v>
                </c:pt>
                <c:pt idx="1">
                  <c:v>EU-27</c:v>
                </c:pt>
                <c:pt idx="2">
                  <c:v>USA</c:v>
                </c:pt>
                <c:pt idx="3">
                  <c:v>India</c:v>
                </c:pt>
                <c:pt idx="4">
                  <c:v>Brazília</c:v>
                </c:pt>
              </c:strCache>
            </c:strRef>
          </c:cat>
          <c:val>
            <c:numRef>
              <c:f>Munka1!$E$2:$E$6</c:f>
              <c:numCache>
                <c:formatCode>General</c:formatCode>
                <c:ptCount val="5"/>
                <c:pt idx="0">
                  <c:v>127</c:v>
                </c:pt>
                <c:pt idx="1">
                  <c:v>153</c:v>
                </c:pt>
                <c:pt idx="2">
                  <c:v>106</c:v>
                </c:pt>
                <c:pt idx="3">
                  <c:v>140</c:v>
                </c:pt>
                <c:pt idx="4">
                  <c:v>18</c:v>
                </c:pt>
              </c:numCache>
            </c:numRef>
          </c:val>
        </c:ser>
        <c:ser>
          <c:idx val="4"/>
          <c:order val="4"/>
          <c:tx>
            <c:strRef>
              <c:f>Munka1!$F$1</c:f>
              <c:strCache>
                <c:ptCount val="1"/>
                <c:pt idx="0">
                  <c:v>CSP*</c:v>
                </c:pt>
              </c:strCache>
            </c:strRef>
          </c:tx>
          <c:spPr>
            <a:solidFill>
              <a:srgbClr val="FF0066"/>
            </a:solidFill>
            <a:ln>
              <a:solidFill>
                <a:srgbClr val="FFFFFF"/>
              </a:solidFill>
            </a:ln>
          </c:spPr>
          <c:invertIfNegative val="0"/>
          <c:cat>
            <c:strRef>
              <c:f>Munka1!$A$2:$A$6</c:f>
              <c:strCache>
                <c:ptCount val="5"/>
                <c:pt idx="0">
                  <c:v>Kína</c:v>
                </c:pt>
                <c:pt idx="1">
                  <c:v>EU-27</c:v>
                </c:pt>
                <c:pt idx="2">
                  <c:v>USA</c:v>
                </c:pt>
                <c:pt idx="3">
                  <c:v>India</c:v>
                </c:pt>
                <c:pt idx="4">
                  <c:v>Brazília</c:v>
                </c:pt>
              </c:strCache>
            </c:strRef>
          </c:cat>
          <c:val>
            <c:numRef>
              <c:f>Munka1!$F$2:$F$6</c:f>
              <c:numCache>
                <c:formatCode>General</c:formatCode>
                <c:ptCount val="5"/>
                <c:pt idx="0">
                  <c:v>67</c:v>
                </c:pt>
                <c:pt idx="1">
                  <c:v>51</c:v>
                </c:pt>
                <c:pt idx="2">
                  <c:v>45</c:v>
                </c:pt>
                <c:pt idx="3">
                  <c:v>15</c:v>
                </c:pt>
                <c:pt idx="4">
                  <c:v>6</c:v>
                </c:pt>
              </c:numCache>
            </c:numRef>
          </c:val>
        </c:ser>
        <c:ser>
          <c:idx val="5"/>
          <c:order val="5"/>
          <c:tx>
            <c:strRef>
              <c:f>Munka1!$G$1</c:f>
              <c:strCache>
                <c:ptCount val="1"/>
                <c:pt idx="0">
                  <c:v>földhő</c:v>
                </c:pt>
              </c:strCache>
            </c:strRef>
          </c:tx>
          <c:spPr>
            <a:solidFill>
              <a:srgbClr val="FF6600"/>
            </a:solidFill>
            <a:ln>
              <a:solidFill>
                <a:srgbClr val="FFFFFF"/>
              </a:solidFill>
            </a:ln>
          </c:spPr>
          <c:invertIfNegative val="0"/>
          <c:cat>
            <c:strRef>
              <c:f>Munka1!$A$2:$A$6</c:f>
              <c:strCache>
                <c:ptCount val="5"/>
                <c:pt idx="0">
                  <c:v>Kína</c:v>
                </c:pt>
                <c:pt idx="1">
                  <c:v>EU-27</c:v>
                </c:pt>
                <c:pt idx="2">
                  <c:v>USA</c:v>
                </c:pt>
                <c:pt idx="3">
                  <c:v>India</c:v>
                </c:pt>
                <c:pt idx="4">
                  <c:v>Brazília</c:v>
                </c:pt>
              </c:strCache>
            </c:strRef>
          </c:cat>
          <c:val>
            <c:numRef>
              <c:f>Munka1!$G$2:$G$6</c:f>
              <c:numCache>
                <c:formatCode>General</c:formatCode>
                <c:ptCount val="5"/>
                <c:pt idx="0">
                  <c:v>4</c:v>
                </c:pt>
                <c:pt idx="1">
                  <c:v>21</c:v>
                </c:pt>
                <c:pt idx="2">
                  <c:v>55</c:v>
                </c:pt>
                <c:pt idx="3">
                  <c:v>2</c:v>
                </c:pt>
              </c:numCache>
            </c:numRef>
          </c:val>
        </c:ser>
        <c:ser>
          <c:idx val="6"/>
          <c:order val="6"/>
          <c:tx>
            <c:strRef>
              <c:f>Munka1!$H$1</c:f>
              <c:strCache>
                <c:ptCount val="1"/>
                <c:pt idx="0">
                  <c:v>tenger</c:v>
                </c:pt>
              </c:strCache>
            </c:strRef>
          </c:tx>
          <c:spPr>
            <a:solidFill>
              <a:srgbClr val="002060"/>
            </a:solidFill>
            <a:ln>
              <a:solidFill>
                <a:srgbClr val="FFFFFF"/>
              </a:solidFill>
            </a:ln>
          </c:spPr>
          <c:invertIfNegative val="0"/>
          <c:cat>
            <c:strRef>
              <c:f>Munka1!$A$2:$A$6</c:f>
              <c:strCache>
                <c:ptCount val="5"/>
                <c:pt idx="0">
                  <c:v>Kína</c:v>
                </c:pt>
                <c:pt idx="1">
                  <c:v>EU-27</c:v>
                </c:pt>
                <c:pt idx="2">
                  <c:v>USA</c:v>
                </c:pt>
                <c:pt idx="3">
                  <c:v>India</c:v>
                </c:pt>
                <c:pt idx="4">
                  <c:v>Brazília</c:v>
                </c:pt>
              </c:strCache>
            </c:strRef>
          </c:cat>
          <c:val>
            <c:numRef>
              <c:f>Munka1!$H$2:$H$6</c:f>
              <c:numCache>
                <c:formatCode>General</c:formatCode>
                <c:ptCount val="5"/>
                <c:pt idx="0">
                  <c:v>1</c:v>
                </c:pt>
                <c:pt idx="1">
                  <c:v>47</c:v>
                </c:pt>
                <c:pt idx="2">
                  <c:v>5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30317184"/>
        <c:axId val="30335360"/>
      </c:barChart>
      <c:catAx>
        <c:axId val="303171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80" b="1">
                <a:latin typeface="Arial" pitchFamily="34" charset="0"/>
                <a:cs typeface="Arial" pitchFamily="34" charset="0"/>
              </a:defRPr>
            </a:pPr>
            <a:endParaRPr lang="hu-HU"/>
          </a:p>
        </c:txPr>
        <c:crossAx val="30335360"/>
        <c:crosses val="autoZero"/>
        <c:auto val="1"/>
        <c:lblAlgn val="ctr"/>
        <c:lblOffset val="100"/>
        <c:noMultiLvlLbl val="0"/>
      </c:catAx>
      <c:valAx>
        <c:axId val="30335360"/>
        <c:scaling>
          <c:orientation val="minMax"/>
        </c:scaling>
        <c:delete val="0"/>
        <c:axPos val="l"/>
        <c:majorGridlines>
          <c:spPr>
            <a:ln>
              <a:solidFill>
                <a:srgbClr val="FFFFFF"/>
              </a:solidFill>
              <a:prstDash val="sysDash"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80" b="1">
                <a:latin typeface="Arial" pitchFamily="34" charset="0"/>
                <a:cs typeface="Arial" pitchFamily="34" charset="0"/>
              </a:defRPr>
            </a:pPr>
            <a:endParaRPr lang="hu-HU"/>
          </a:p>
        </c:txPr>
        <c:crossAx val="30317184"/>
        <c:crosses val="autoZero"/>
        <c:crossBetween val="between"/>
      </c:valAx>
      <c:sp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</c:spPr>
    </c:plotArea>
    <c:legend>
      <c:legendPos val="b"/>
      <c:layout>
        <c:manualLayout>
          <c:xMode val="edge"/>
          <c:yMode val="edge"/>
          <c:x val="0.17555889908665875"/>
          <c:y val="0.93285252902709159"/>
          <c:w val="0.68638213216978472"/>
          <c:h val="5.3580497353085253E-2"/>
        </c:manualLayout>
      </c:layout>
      <c:overlay val="0"/>
      <c:txPr>
        <a:bodyPr/>
        <a:lstStyle/>
        <a:p>
          <a:pPr>
            <a:defRPr sz="1580" b="1">
              <a:latin typeface="Arial" pitchFamily="34" charset="0"/>
              <a:cs typeface="Arial" pitchFamily="34" charset="0"/>
            </a:defRPr>
          </a:pPr>
          <a:endParaRPr lang="hu-HU"/>
        </a:p>
      </c:txPr>
    </c:legend>
    <c:plotVisOnly val="1"/>
    <c:dispBlanksAs val="gap"/>
    <c:showDLblsOverMax val="0"/>
  </c:chart>
  <c:txPr>
    <a:bodyPr/>
    <a:lstStyle/>
    <a:p>
      <a:pPr>
        <a:defRPr sz="1778"/>
      </a:pPr>
      <a:endParaRPr lang="hu-H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atom</c:v>
                </c:pt>
              </c:strCache>
            </c:strRef>
          </c:tx>
          <c:spPr>
            <a:solidFill>
              <a:srgbClr val="7030A0"/>
            </a:solidFill>
            <a:ln>
              <a:solidFill>
                <a:schemeClr val="bg1"/>
              </a:solidFill>
            </a:ln>
          </c:spPr>
          <c:cat>
            <c:numRef>
              <c:f>Munka1!$A$2:$A$8</c:f>
              <c:numCache>
                <c:formatCode>0</c:formatCode>
                <c:ptCount val="7"/>
                <c:pt idx="0">
                  <c:v>2000</c:v>
                </c:pt>
                <c:pt idx="1">
                  <c:v>2005</c:v>
                </c:pt>
                <c:pt idx="2">
                  <c:v>2010</c:v>
                </c:pt>
                <c:pt idx="3">
                  <c:v>2015</c:v>
                </c:pt>
                <c:pt idx="4">
                  <c:v>2020</c:v>
                </c:pt>
                <c:pt idx="5">
                  <c:v>2025</c:v>
                </c:pt>
                <c:pt idx="6">
                  <c:v>2030</c:v>
                </c:pt>
              </c:numCache>
            </c:numRef>
          </c:cat>
          <c:val>
            <c:numRef>
              <c:f>Munka1!$B$2:$B$8</c:f>
              <c:numCache>
                <c:formatCode>General</c:formatCode>
                <c:ptCount val="7"/>
                <c:pt idx="0">
                  <c:v>860</c:v>
                </c:pt>
                <c:pt idx="1">
                  <c:v>885</c:v>
                </c:pt>
                <c:pt idx="2">
                  <c:v>895</c:v>
                </c:pt>
                <c:pt idx="3">
                  <c:v>860</c:v>
                </c:pt>
                <c:pt idx="4">
                  <c:v>840</c:v>
                </c:pt>
                <c:pt idx="5">
                  <c:v>830</c:v>
                </c:pt>
                <c:pt idx="6">
                  <c:v>880</c:v>
                </c:pt>
              </c:numCache>
            </c:numRef>
          </c:val>
        </c:ser>
        <c:ser>
          <c:idx val="1"/>
          <c:order val="1"/>
          <c:tx>
            <c:strRef>
              <c:f>Munka1!$C$1</c:f>
              <c:strCache>
                <c:ptCount val="1"/>
                <c:pt idx="0">
                  <c:v>szén</c:v>
                </c:pt>
              </c:strCache>
            </c:strRef>
          </c:tx>
          <c:spPr>
            <a:solidFill>
              <a:srgbClr val="CC6600"/>
            </a:solidFill>
            <a:ln>
              <a:solidFill>
                <a:prstClr val="white"/>
              </a:solidFill>
            </a:ln>
          </c:spPr>
          <c:cat>
            <c:numRef>
              <c:f>Munka1!$A$2:$A$8</c:f>
              <c:numCache>
                <c:formatCode>0</c:formatCode>
                <c:ptCount val="7"/>
                <c:pt idx="0">
                  <c:v>2000</c:v>
                </c:pt>
                <c:pt idx="1">
                  <c:v>2005</c:v>
                </c:pt>
                <c:pt idx="2">
                  <c:v>2010</c:v>
                </c:pt>
                <c:pt idx="3">
                  <c:v>2015</c:v>
                </c:pt>
                <c:pt idx="4">
                  <c:v>2020</c:v>
                </c:pt>
                <c:pt idx="5">
                  <c:v>2025</c:v>
                </c:pt>
                <c:pt idx="6">
                  <c:v>2030</c:v>
                </c:pt>
              </c:numCache>
            </c:numRef>
          </c:cat>
          <c:val>
            <c:numRef>
              <c:f>Munka1!$C$2:$C$8</c:f>
              <c:numCache>
                <c:formatCode>General</c:formatCode>
                <c:ptCount val="7"/>
                <c:pt idx="0">
                  <c:v>980</c:v>
                </c:pt>
                <c:pt idx="1">
                  <c:v>970</c:v>
                </c:pt>
                <c:pt idx="2">
                  <c:v>850</c:v>
                </c:pt>
                <c:pt idx="3">
                  <c:v>815</c:v>
                </c:pt>
                <c:pt idx="4">
                  <c:v>808</c:v>
                </c:pt>
                <c:pt idx="5">
                  <c:v>830</c:v>
                </c:pt>
                <c:pt idx="6">
                  <c:v>860</c:v>
                </c:pt>
              </c:numCache>
            </c:numRef>
          </c:val>
        </c:ser>
        <c:ser>
          <c:idx val="2"/>
          <c:order val="2"/>
          <c:tx>
            <c:strRef>
              <c:f>Munka1!$D$1</c:f>
              <c:strCache>
                <c:ptCount val="1"/>
                <c:pt idx="0">
                  <c:v>gáz</c:v>
                </c:pt>
              </c:strCache>
            </c:strRef>
          </c:tx>
          <c:spPr>
            <a:solidFill>
              <a:srgbClr val="FFFF00"/>
            </a:solidFill>
            <a:ln w="25400">
              <a:noFill/>
            </a:ln>
          </c:spPr>
          <c:cat>
            <c:numRef>
              <c:f>Munka1!$A$2:$A$8</c:f>
              <c:numCache>
                <c:formatCode>0</c:formatCode>
                <c:ptCount val="7"/>
                <c:pt idx="0">
                  <c:v>2000</c:v>
                </c:pt>
                <c:pt idx="1">
                  <c:v>2005</c:v>
                </c:pt>
                <c:pt idx="2">
                  <c:v>2010</c:v>
                </c:pt>
                <c:pt idx="3">
                  <c:v>2015</c:v>
                </c:pt>
                <c:pt idx="4">
                  <c:v>2020</c:v>
                </c:pt>
                <c:pt idx="5">
                  <c:v>2025</c:v>
                </c:pt>
                <c:pt idx="6">
                  <c:v>2030</c:v>
                </c:pt>
              </c:numCache>
            </c:numRef>
          </c:cat>
          <c:val>
            <c:numRef>
              <c:f>Munka1!$D$2:$D$8</c:f>
              <c:numCache>
                <c:formatCode>General</c:formatCode>
                <c:ptCount val="7"/>
                <c:pt idx="0">
                  <c:v>450</c:v>
                </c:pt>
                <c:pt idx="1">
                  <c:v>600</c:v>
                </c:pt>
                <c:pt idx="2">
                  <c:v>730</c:v>
                </c:pt>
                <c:pt idx="3">
                  <c:v>820</c:v>
                </c:pt>
                <c:pt idx="4">
                  <c:v>862</c:v>
                </c:pt>
                <c:pt idx="5">
                  <c:v>950</c:v>
                </c:pt>
                <c:pt idx="6">
                  <c:v>900</c:v>
                </c:pt>
              </c:numCache>
            </c:numRef>
          </c:val>
        </c:ser>
        <c:ser>
          <c:idx val="3"/>
          <c:order val="3"/>
          <c:tx>
            <c:strRef>
              <c:f>Munka1!$E$1</c:f>
              <c:strCache>
                <c:ptCount val="1"/>
                <c:pt idx="0">
                  <c:v>olaj</c:v>
                </c:pt>
              </c:strCache>
            </c:strRef>
          </c:tx>
          <c:spPr>
            <a:solidFill>
              <a:srgbClr val="FF0000"/>
            </a:solidFill>
            <a:ln w="25400">
              <a:solidFill>
                <a:prstClr val="white"/>
              </a:solidFill>
            </a:ln>
          </c:spPr>
          <c:cat>
            <c:numRef>
              <c:f>Munka1!$A$2:$A$8</c:f>
              <c:numCache>
                <c:formatCode>0</c:formatCode>
                <c:ptCount val="7"/>
                <c:pt idx="0">
                  <c:v>2000</c:v>
                </c:pt>
                <c:pt idx="1">
                  <c:v>2005</c:v>
                </c:pt>
                <c:pt idx="2">
                  <c:v>2010</c:v>
                </c:pt>
                <c:pt idx="3">
                  <c:v>2015</c:v>
                </c:pt>
                <c:pt idx="4">
                  <c:v>2020</c:v>
                </c:pt>
                <c:pt idx="5">
                  <c:v>2025</c:v>
                </c:pt>
                <c:pt idx="6">
                  <c:v>2030</c:v>
                </c:pt>
              </c:numCache>
            </c:numRef>
          </c:cat>
          <c:val>
            <c:numRef>
              <c:f>Munka1!$E$2:$E$8</c:f>
              <c:numCache>
                <c:formatCode>General</c:formatCode>
                <c:ptCount val="7"/>
                <c:pt idx="0">
                  <c:v>180</c:v>
                </c:pt>
                <c:pt idx="1">
                  <c:v>120</c:v>
                </c:pt>
                <c:pt idx="2">
                  <c:v>75</c:v>
                </c:pt>
                <c:pt idx="3">
                  <c:v>58</c:v>
                </c:pt>
                <c:pt idx="4">
                  <c:v>50</c:v>
                </c:pt>
                <c:pt idx="5">
                  <c:v>50</c:v>
                </c:pt>
                <c:pt idx="6">
                  <c:v>50</c:v>
                </c:pt>
              </c:numCache>
            </c:numRef>
          </c:val>
        </c:ser>
        <c:ser>
          <c:idx val="4"/>
          <c:order val="4"/>
          <c:tx>
            <c:strRef>
              <c:f>Munka1!$F$1</c:f>
              <c:strCache>
                <c:ptCount val="1"/>
                <c:pt idx="0">
                  <c:v>megújuló</c:v>
                </c:pt>
              </c:strCache>
            </c:strRef>
          </c:tx>
          <c:spPr>
            <a:solidFill>
              <a:srgbClr val="00F600"/>
            </a:solidFill>
            <a:ln w="25400">
              <a:solidFill>
                <a:prstClr val="white"/>
              </a:solidFill>
            </a:ln>
          </c:spPr>
          <c:cat>
            <c:numRef>
              <c:f>Munka1!$A$2:$A$8</c:f>
              <c:numCache>
                <c:formatCode>0</c:formatCode>
                <c:ptCount val="7"/>
                <c:pt idx="0">
                  <c:v>2000</c:v>
                </c:pt>
                <c:pt idx="1">
                  <c:v>2005</c:v>
                </c:pt>
                <c:pt idx="2">
                  <c:v>2010</c:v>
                </c:pt>
                <c:pt idx="3">
                  <c:v>2015</c:v>
                </c:pt>
                <c:pt idx="4">
                  <c:v>2020</c:v>
                </c:pt>
                <c:pt idx="5">
                  <c:v>2025</c:v>
                </c:pt>
                <c:pt idx="6">
                  <c:v>2030</c:v>
                </c:pt>
              </c:numCache>
            </c:numRef>
          </c:cat>
          <c:val>
            <c:numRef>
              <c:f>Munka1!$F$2:$F$8</c:f>
              <c:numCache>
                <c:formatCode>General</c:formatCode>
                <c:ptCount val="7"/>
                <c:pt idx="0">
                  <c:v>450</c:v>
                </c:pt>
                <c:pt idx="1">
                  <c:v>525</c:v>
                </c:pt>
                <c:pt idx="2">
                  <c:v>620</c:v>
                </c:pt>
                <c:pt idx="3">
                  <c:v>807</c:v>
                </c:pt>
                <c:pt idx="4">
                  <c:v>1050</c:v>
                </c:pt>
                <c:pt idx="5">
                  <c:v>1195</c:v>
                </c:pt>
                <c:pt idx="6">
                  <c:v>1410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8303104"/>
        <c:axId val="68321280"/>
      </c:areaChart>
      <c:catAx>
        <c:axId val="68303104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hu-HU"/>
          </a:p>
        </c:txPr>
        <c:crossAx val="68321280"/>
        <c:crosses val="autoZero"/>
        <c:auto val="1"/>
        <c:lblAlgn val="ctr"/>
        <c:lblOffset val="100"/>
        <c:noMultiLvlLbl val="0"/>
      </c:catAx>
      <c:valAx>
        <c:axId val="683212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hu-HU"/>
          </a:p>
        </c:txPr>
        <c:crossAx val="68303104"/>
        <c:crosses val="autoZero"/>
        <c:crossBetween val="midCat"/>
      </c:valAx>
    </c:plotArea>
    <c:legend>
      <c:legendPos val="b"/>
      <c:layout>
        <c:manualLayout>
          <c:xMode val="edge"/>
          <c:yMode val="edge"/>
          <c:x val="0.21216995326448093"/>
          <c:y val="0.92691234163015057"/>
          <c:w val="0.65074525170874509"/>
          <c:h val="5.9344596632120418E-2"/>
        </c:manualLayout>
      </c:layout>
      <c:overlay val="0"/>
      <c:txPr>
        <a:bodyPr/>
        <a:lstStyle/>
        <a:p>
          <a:pPr>
            <a:defRPr sz="2000" b="1"/>
          </a:pPr>
          <a:endParaRPr lang="hu-H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hu-H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Munka1!$B$1</c:f>
              <c:strCache>
                <c:ptCount val="1"/>
                <c:pt idx="0">
                  <c:v>Értékesítés</c:v>
                </c:pt>
              </c:strCache>
            </c:strRef>
          </c:tx>
          <c:spPr>
            <a:solidFill>
              <a:srgbClr val="5C005C"/>
            </a:solidFill>
          </c:spPr>
          <c:dPt>
            <c:idx val="1"/>
            <c:bubble3D val="0"/>
            <c:spPr>
              <a:solidFill>
                <a:srgbClr val="FF3300"/>
              </a:solidFill>
            </c:spPr>
          </c:dPt>
          <c:dPt>
            <c:idx val="2"/>
            <c:bubble3D val="0"/>
            <c:spPr>
              <a:solidFill>
                <a:srgbClr val="0000FF"/>
              </a:solidFill>
            </c:spPr>
          </c:dPt>
          <c:dPt>
            <c:idx val="3"/>
            <c:bubble3D val="0"/>
            <c:spPr>
              <a:solidFill>
                <a:srgbClr val="00B400"/>
              </a:solidFill>
            </c:spPr>
          </c:dPt>
          <c:dPt>
            <c:idx val="4"/>
            <c:bubble3D val="0"/>
            <c:spPr>
              <a:solidFill>
                <a:srgbClr val="FFFF00"/>
              </a:solidFill>
            </c:spPr>
          </c:dPt>
          <c:dLbls>
            <c:dLbl>
              <c:idx val="0"/>
              <c:numFmt formatCode="0.0%" sourceLinked="0"/>
              <c:spPr/>
              <c:txPr>
                <a:bodyPr/>
                <a:lstStyle/>
                <a:p>
                  <a:pPr>
                    <a:defRPr b="1">
                      <a:solidFill>
                        <a:schemeClr val="bg1"/>
                      </a:solidFill>
                    </a:defRPr>
                  </a:pPr>
                  <a:endParaRPr lang="hu-H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.0%" sourceLinked="0"/>
              <c:spPr/>
              <c:txPr>
                <a:bodyPr/>
                <a:lstStyle/>
                <a:p>
                  <a:pPr>
                    <a:defRPr b="1"/>
                  </a:pPr>
                  <a:endParaRPr lang="hu-H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.0%" sourceLinked="0"/>
              <c:spPr/>
              <c:txPr>
                <a:bodyPr/>
                <a:lstStyle/>
                <a:p>
                  <a:pPr>
                    <a:defRPr b="1">
                      <a:solidFill>
                        <a:schemeClr val="bg1"/>
                      </a:solidFill>
                    </a:defRPr>
                  </a:pPr>
                  <a:endParaRPr lang="hu-H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.0%" sourceLinked="0"/>
              <c:spPr/>
              <c:txPr>
                <a:bodyPr/>
                <a:lstStyle/>
                <a:p>
                  <a:pPr>
                    <a:defRPr b="1">
                      <a:solidFill>
                        <a:schemeClr val="bg1"/>
                      </a:solidFill>
                    </a:defRPr>
                  </a:pPr>
                  <a:endParaRPr lang="hu-H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2.0833333333333407E-3"/>
                  <c:y val="-0.14430214824615445"/>
                </c:manualLayout>
              </c:layout>
              <c:numFmt formatCode="0.0%" sourceLinked="0"/>
              <c:spPr/>
              <c:txPr>
                <a:bodyPr/>
                <a:lstStyle/>
                <a:p>
                  <a:pPr>
                    <a:defRPr b="1"/>
                  </a:pPr>
                  <a:endParaRPr lang="hu-H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.0%" sourceLinked="0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Munka1!$A$2:$A$6</c:f>
              <c:strCache>
                <c:ptCount val="5"/>
                <c:pt idx="0">
                  <c:v>atom</c:v>
                </c:pt>
                <c:pt idx="1">
                  <c:v>fosszilis</c:v>
                </c:pt>
                <c:pt idx="2">
                  <c:v>víz</c:v>
                </c:pt>
                <c:pt idx="3">
                  <c:v>megújuló</c:v>
                </c:pt>
                <c:pt idx="4">
                  <c:v>egyéb</c:v>
                </c:pt>
              </c:strCache>
            </c:strRef>
          </c:cat>
          <c:val>
            <c:numRef>
              <c:f>Munka1!$B$2:$B$6</c:f>
              <c:numCache>
                <c:formatCode>General</c:formatCode>
                <c:ptCount val="5"/>
                <c:pt idx="0">
                  <c:v>885.6</c:v>
                </c:pt>
                <c:pt idx="1">
                  <c:v>1625.1</c:v>
                </c:pt>
                <c:pt idx="2">
                  <c:v>513.79999999999995</c:v>
                </c:pt>
                <c:pt idx="3">
                  <c:v>310.10000000000002</c:v>
                </c:pt>
                <c:pt idx="4">
                  <c:v>11.1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hu-H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megújulók*</c:v>
                </c:pt>
              </c:strCache>
            </c:strRef>
          </c:tx>
          <c:spPr>
            <a:solidFill>
              <a:srgbClr val="00B400"/>
            </a:solidFill>
            <a:scene3d>
              <a:camera prst="orthographicFront"/>
              <a:lightRig rig="threePt" dir="t"/>
            </a:scene3d>
            <a:sp3d>
              <a:bevelT w="69850"/>
            </a:sp3d>
          </c:spPr>
          <c:invertIfNegative val="0"/>
          <c:dLbls>
            <c:txPr>
              <a:bodyPr rot="-5400000" vert="horz"/>
              <a:lstStyle/>
              <a:p>
                <a:pPr>
                  <a:defRPr sz="20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defRPr>
                </a:pPr>
                <a:endParaRPr lang="hu-H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Munka1!$A$2:$A$4</c:f>
              <c:numCache>
                <c:formatCode>General</c:formatCod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numCache>
            </c:numRef>
          </c:cat>
          <c:val>
            <c:numRef>
              <c:f>Munka1!$B$2:$B$4</c:f>
              <c:numCache>
                <c:formatCode>General</c:formatCode>
                <c:ptCount val="3"/>
                <c:pt idx="0">
                  <c:v>219.566</c:v>
                </c:pt>
                <c:pt idx="1">
                  <c:v>251.12100000000001</c:v>
                </c:pt>
                <c:pt idx="2">
                  <c:v>310.07799999999969</c:v>
                </c:pt>
              </c:numCache>
            </c:numRef>
          </c:val>
        </c:ser>
        <c:ser>
          <c:idx val="1"/>
          <c:order val="1"/>
          <c:tx>
            <c:strRef>
              <c:f>Munka1!$C$1</c:f>
              <c:strCache>
                <c:ptCount val="1"/>
                <c:pt idx="0">
                  <c:v>szélből</c:v>
                </c:pt>
              </c:strCache>
            </c:strRef>
          </c:tx>
          <c:spPr>
            <a:solidFill>
              <a:srgbClr val="7D7DFF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txPr>
              <a:bodyPr rot="-5400000" vert="horz"/>
              <a:lstStyle/>
              <a:p>
                <a:pPr>
                  <a:defRPr sz="2000" b="1">
                    <a:effectLst/>
                    <a:latin typeface="Arial" pitchFamily="34" charset="0"/>
                    <a:cs typeface="Arial" pitchFamily="34" charset="0"/>
                  </a:defRPr>
                </a:pPr>
                <a:endParaRPr lang="hu-H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Munka1!$A$2:$A$4</c:f>
              <c:numCache>
                <c:formatCode>General</c:formatCod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numCache>
            </c:numRef>
          </c:cat>
          <c:val>
            <c:numRef>
              <c:f>Munka1!$C$2:$C$4</c:f>
              <c:numCache>
                <c:formatCode>General</c:formatCode>
                <c:ptCount val="3"/>
                <c:pt idx="0">
                  <c:v>120.489</c:v>
                </c:pt>
                <c:pt idx="1">
                  <c:v>141.52200000000036</c:v>
                </c:pt>
                <c:pt idx="2">
                  <c:v>165.08800000000036</c:v>
                </c:pt>
              </c:numCache>
            </c:numRef>
          </c:val>
        </c:ser>
        <c:ser>
          <c:idx val="2"/>
          <c:order val="2"/>
          <c:tx>
            <c:strRef>
              <c:f>Munka1!$D$1</c:f>
              <c:strCache>
                <c:ptCount val="1"/>
                <c:pt idx="0">
                  <c:v>napból</c:v>
                </c:pt>
              </c:strCache>
            </c:strRef>
          </c:tx>
          <c:spPr>
            <a:solidFill>
              <a:srgbClr val="FF000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txPr>
              <a:bodyPr rot="-5400000" vert="horz"/>
              <a:lstStyle/>
              <a:p>
                <a:pPr>
                  <a:defRPr sz="2000"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Munka1!$A$2:$A$4</c:f>
              <c:numCache>
                <c:formatCode>General</c:formatCod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numCache>
            </c:numRef>
          </c:cat>
          <c:val>
            <c:numRef>
              <c:f>Munka1!$D$2:$D$4</c:f>
              <c:numCache>
                <c:formatCode>General</c:formatCode>
                <c:ptCount val="3"/>
                <c:pt idx="1">
                  <c:v>21.536999999999999</c:v>
                </c:pt>
                <c:pt idx="2">
                  <c:v>43.575000000000003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10"/>
        <c:axId val="70054656"/>
        <c:axId val="70056192"/>
      </c:barChart>
      <c:catAx>
        <c:axId val="70054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latin typeface="Arial" pitchFamily="34" charset="0"/>
                <a:cs typeface="Arial" pitchFamily="34" charset="0"/>
              </a:defRPr>
            </a:pPr>
            <a:endParaRPr lang="hu-HU"/>
          </a:p>
        </c:txPr>
        <c:crossAx val="70056192"/>
        <c:crosses val="autoZero"/>
        <c:auto val="1"/>
        <c:lblAlgn val="ctr"/>
        <c:lblOffset val="100"/>
        <c:noMultiLvlLbl val="0"/>
      </c:catAx>
      <c:valAx>
        <c:axId val="700561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latin typeface="Arial" pitchFamily="34" charset="0"/>
                <a:cs typeface="Arial" pitchFamily="34" charset="0"/>
              </a:defRPr>
            </a:pPr>
            <a:endParaRPr lang="hu-HU"/>
          </a:p>
        </c:txPr>
        <c:crossAx val="70054656"/>
        <c:crosses val="autoZero"/>
        <c:crossBetween val="between"/>
      </c:valAx>
      <c:spPr>
        <a:solidFill>
          <a:srgbClr val="CCFF99"/>
        </a:solidFill>
      </c:spPr>
    </c:plotArea>
    <c:legend>
      <c:legendPos val="r"/>
      <c:layout>
        <c:manualLayout>
          <c:xMode val="edge"/>
          <c:yMode val="edge"/>
          <c:x val="0.79218665786446141"/>
          <c:y val="0.40209661889419696"/>
          <c:w val="0.19906775739334748"/>
          <c:h val="0.27811224678739399"/>
        </c:manualLayout>
      </c:layout>
      <c:overlay val="0"/>
      <c:txPr>
        <a:bodyPr/>
        <a:lstStyle/>
        <a:p>
          <a:pPr>
            <a:defRPr sz="2000" b="1">
              <a:latin typeface="Arial" pitchFamily="34" charset="0"/>
              <a:cs typeface="Arial" pitchFamily="34" charset="0"/>
            </a:defRPr>
          </a:pPr>
          <a:endParaRPr lang="hu-H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hu-H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Sorozat 1</c:v>
                </c:pt>
              </c:strCache>
            </c:strRef>
          </c:tx>
          <c:spPr>
            <a:solidFill>
              <a:srgbClr val="5C005C"/>
            </a:solidFill>
            <a:ln>
              <a:solidFill>
                <a:srgbClr val="7030A0"/>
              </a:solidFill>
            </a:ln>
          </c:spPr>
          <c:invertIfNegative val="0"/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solidFill>
                  <a:srgbClr val="7030A0"/>
                </a:solidFill>
              </a:ln>
            </c:spPr>
          </c:dPt>
          <c:dLbls>
            <c:dLbl>
              <c:idx val="4"/>
              <c:spPr>
                <a:solidFill>
                  <a:srgbClr val="FFFFB3"/>
                </a:solidFill>
              </c:spPr>
              <c:txPr>
                <a:bodyPr/>
                <a:lstStyle/>
                <a:p>
                  <a:pPr>
                    <a:defRPr sz="1400" b="1">
                      <a:solidFill>
                        <a:srgbClr val="FF0000"/>
                      </a:solidFill>
                      <a:latin typeface="Arial" pitchFamily="34" charset="0"/>
                      <a:cs typeface="Arial" pitchFamily="34" charset="0"/>
                    </a:defRPr>
                  </a:pPr>
                  <a:endParaRPr lang="hu-H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rgbClr val="FFFFB3"/>
              </a:solidFill>
            </c:spPr>
            <c:txPr>
              <a:bodyPr/>
              <a:lstStyle/>
              <a:p>
                <a:pPr>
                  <a:defRPr sz="1400" b="1">
                    <a:solidFill>
                      <a:srgbClr val="5C005C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Munka1!$A$2:$A$22</c:f>
              <c:strCache>
                <c:ptCount val="21"/>
                <c:pt idx="0">
                  <c:v>HR</c:v>
                </c:pt>
                <c:pt idx="1">
                  <c:v>FI</c:v>
                </c:pt>
                <c:pt idx="2">
                  <c:v>LT</c:v>
                </c:pt>
                <c:pt idx="3">
                  <c:v>CZ</c:v>
                </c:pt>
                <c:pt idx="4">
                  <c:v>HU</c:v>
                </c:pt>
                <c:pt idx="5">
                  <c:v>NI</c:v>
                </c:pt>
                <c:pt idx="6">
                  <c:v>NO</c:v>
                </c:pt>
                <c:pt idx="7">
                  <c:v>RO</c:v>
                </c:pt>
                <c:pt idx="8">
                  <c:v>BE</c:v>
                </c:pt>
                <c:pt idx="9">
                  <c:v>GR</c:v>
                </c:pt>
                <c:pt idx="10">
                  <c:v>IE</c:v>
                </c:pt>
                <c:pt idx="11">
                  <c:v>PL</c:v>
                </c:pt>
                <c:pt idx="12">
                  <c:v>NL</c:v>
                </c:pt>
                <c:pt idx="13">
                  <c:v>SE</c:v>
                </c:pt>
                <c:pt idx="14">
                  <c:v>GB</c:v>
                </c:pt>
                <c:pt idx="15">
                  <c:v>DK</c:v>
                </c:pt>
                <c:pt idx="16">
                  <c:v>PT</c:v>
                </c:pt>
                <c:pt idx="17">
                  <c:v>FR</c:v>
                </c:pt>
                <c:pt idx="18">
                  <c:v>IT</c:v>
                </c:pt>
                <c:pt idx="19">
                  <c:v>ES</c:v>
                </c:pt>
                <c:pt idx="20">
                  <c:v>DE</c:v>
                </c:pt>
              </c:strCache>
            </c:strRef>
          </c:cat>
          <c:val>
            <c:numRef>
              <c:f>Munka1!$B$2:$B$22</c:f>
              <c:numCache>
                <c:formatCode>#,##0</c:formatCode>
                <c:ptCount val="21"/>
                <c:pt idx="0">
                  <c:v>118</c:v>
                </c:pt>
                <c:pt idx="1">
                  <c:v>197</c:v>
                </c:pt>
                <c:pt idx="2">
                  <c:v>202</c:v>
                </c:pt>
                <c:pt idx="3">
                  <c:v>218</c:v>
                </c:pt>
                <c:pt idx="4">
                  <c:v>325</c:v>
                </c:pt>
                <c:pt idx="5">
                  <c:v>405</c:v>
                </c:pt>
                <c:pt idx="6">
                  <c:v>450</c:v>
                </c:pt>
                <c:pt idx="7">
                  <c:v>1006</c:v>
                </c:pt>
                <c:pt idx="8">
                  <c:v>1056</c:v>
                </c:pt>
                <c:pt idx="9">
                  <c:v>1363</c:v>
                </c:pt>
                <c:pt idx="10">
                  <c:v>1615</c:v>
                </c:pt>
                <c:pt idx="11">
                  <c:v>2059</c:v>
                </c:pt>
                <c:pt idx="12">
                  <c:v>2340</c:v>
                </c:pt>
                <c:pt idx="13">
                  <c:v>2899</c:v>
                </c:pt>
                <c:pt idx="14">
                  <c:v>3355</c:v>
                </c:pt>
                <c:pt idx="15">
                  <c:v>3952</c:v>
                </c:pt>
                <c:pt idx="16">
                  <c:v>4081</c:v>
                </c:pt>
                <c:pt idx="17">
                  <c:v>6639</c:v>
                </c:pt>
                <c:pt idx="18">
                  <c:v>6961</c:v>
                </c:pt>
                <c:pt idx="19">
                  <c:v>20729</c:v>
                </c:pt>
                <c:pt idx="20">
                  <c:v>28354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69811200"/>
        <c:axId val="69812992"/>
      </c:barChart>
      <c:catAx>
        <c:axId val="69811200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600" b="1">
                <a:latin typeface="Arial" pitchFamily="34" charset="0"/>
                <a:cs typeface="Arial" pitchFamily="34" charset="0"/>
              </a:defRPr>
            </a:pPr>
            <a:endParaRPr lang="hu-HU"/>
          </a:p>
        </c:txPr>
        <c:crossAx val="69812992"/>
        <c:crosses val="autoZero"/>
        <c:auto val="1"/>
        <c:lblAlgn val="ctr"/>
        <c:lblOffset val="100"/>
        <c:noMultiLvlLbl val="0"/>
      </c:catAx>
      <c:valAx>
        <c:axId val="69812992"/>
        <c:scaling>
          <c:logBase val="10"/>
          <c:orientation val="minMax"/>
          <c:max val="100000"/>
          <c:min val="1"/>
        </c:scaling>
        <c:delete val="0"/>
        <c:axPos val="b"/>
        <c:majorGridlines/>
        <c:numFmt formatCode="#,##0" sourceLinked="1"/>
        <c:majorTickMark val="out"/>
        <c:minorTickMark val="out"/>
        <c:tickLblPos val="nextTo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hu-HU"/>
          </a:p>
        </c:txPr>
        <c:crossAx val="69811200"/>
        <c:crosses val="autoZero"/>
        <c:crossBetween val="between"/>
        <c:majorUnit val="10"/>
        <c:minorUnit val="1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hu-H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Sorozat 1</c:v>
                </c:pt>
              </c:strCache>
            </c:strRef>
          </c:tx>
          <c:spPr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0" scaled="0"/>
            </a:gradFill>
            <a:ln>
              <a:solidFill>
                <a:srgbClr val="7030A0"/>
              </a:solidFill>
            </a:ln>
          </c:spPr>
          <c:invertIfNegative val="0"/>
          <c:dLbls>
            <c:numFmt formatCode="#,##0" sourceLinked="0"/>
            <c:spPr>
              <a:solidFill>
                <a:srgbClr val="FFFFB3"/>
              </a:solidFill>
            </c:spPr>
            <c:txPr>
              <a:bodyPr/>
              <a:lstStyle/>
              <a:p>
                <a:pPr>
                  <a:defRPr sz="1600" b="1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Munka1!$A$2:$A$17</c:f>
              <c:strCache>
                <c:ptCount val="16"/>
                <c:pt idx="0">
                  <c:v>PL</c:v>
                </c:pt>
                <c:pt idx="1">
                  <c:v>HU</c:v>
                </c:pt>
                <c:pt idx="2">
                  <c:v>LU</c:v>
                </c:pt>
                <c:pt idx="3">
                  <c:v>CH</c:v>
                </c:pt>
                <c:pt idx="4">
                  <c:v>DK</c:v>
                </c:pt>
                <c:pt idx="5">
                  <c:v>NL</c:v>
                </c:pt>
                <c:pt idx="6">
                  <c:v>PT</c:v>
                </c:pt>
                <c:pt idx="7">
                  <c:v>BG</c:v>
                </c:pt>
                <c:pt idx="8">
                  <c:v>GR</c:v>
                </c:pt>
                <c:pt idx="9">
                  <c:v>SK</c:v>
                </c:pt>
                <c:pt idx="10">
                  <c:v>BE</c:v>
                </c:pt>
                <c:pt idx="11">
                  <c:v>CZ</c:v>
                </c:pt>
                <c:pt idx="12">
                  <c:v>FR</c:v>
                </c:pt>
                <c:pt idx="13">
                  <c:v>ES</c:v>
                </c:pt>
                <c:pt idx="14">
                  <c:v>IT</c:v>
                </c:pt>
                <c:pt idx="15">
                  <c:v>DE</c:v>
                </c:pt>
              </c:strCache>
            </c:strRef>
          </c:cat>
          <c:val>
            <c:numRef>
              <c:f>Munka1!$B$2:$B$17</c:f>
              <c:numCache>
                <c:formatCode>General</c:formatCode>
                <c:ptCount val="16"/>
                <c:pt idx="0">
                  <c:v>2</c:v>
                </c:pt>
                <c:pt idx="1">
                  <c:v>3</c:v>
                </c:pt>
                <c:pt idx="2">
                  <c:v>27</c:v>
                </c:pt>
                <c:pt idx="3">
                  <c:v>34</c:v>
                </c:pt>
                <c:pt idx="4">
                  <c:v>36</c:v>
                </c:pt>
                <c:pt idx="5">
                  <c:v>51</c:v>
                </c:pt>
                <c:pt idx="6">
                  <c:v>155</c:v>
                </c:pt>
                <c:pt idx="7">
                  <c:v>220</c:v>
                </c:pt>
                <c:pt idx="8">
                  <c:v>439</c:v>
                </c:pt>
                <c:pt idx="9">
                  <c:v>507</c:v>
                </c:pt>
                <c:pt idx="10">
                  <c:v>1901</c:v>
                </c:pt>
                <c:pt idx="11">
                  <c:v>1971</c:v>
                </c:pt>
                <c:pt idx="12">
                  <c:v>2228</c:v>
                </c:pt>
                <c:pt idx="13">
                  <c:v>4916</c:v>
                </c:pt>
                <c:pt idx="14">
                  <c:v>12743</c:v>
                </c:pt>
                <c:pt idx="15">
                  <c:v>22306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69848064"/>
        <c:axId val="69952256"/>
      </c:barChart>
      <c:catAx>
        <c:axId val="69848064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600" b="1">
                <a:latin typeface="Arial" pitchFamily="34" charset="0"/>
                <a:cs typeface="Arial" pitchFamily="34" charset="0"/>
              </a:defRPr>
            </a:pPr>
            <a:endParaRPr lang="hu-HU"/>
          </a:p>
        </c:txPr>
        <c:crossAx val="69952256"/>
        <c:crosses val="autoZero"/>
        <c:auto val="1"/>
        <c:lblAlgn val="ctr"/>
        <c:lblOffset val="100"/>
        <c:noMultiLvlLbl val="0"/>
      </c:catAx>
      <c:valAx>
        <c:axId val="69952256"/>
        <c:scaling>
          <c:logBase val="10"/>
          <c:orientation val="minMax"/>
          <c:max val="100000"/>
          <c:min val="1"/>
        </c:scaling>
        <c:delete val="0"/>
        <c:axPos val="b"/>
        <c:majorGridlines/>
        <c:numFmt formatCode="General" sourceLinked="1"/>
        <c:majorTickMark val="out"/>
        <c:minorTickMark val="out"/>
        <c:tickLblPos val="nextTo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hu-HU"/>
          </a:p>
        </c:txPr>
        <c:crossAx val="69848064"/>
        <c:crosses val="autoZero"/>
        <c:crossBetween val="between"/>
        <c:majorUnit val="10"/>
        <c:minorUnit val="1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hu-H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Sorozat 1</c:v>
                </c:pt>
              </c:strCache>
            </c:strRef>
          </c:tx>
          <c:spPr>
            <a:solidFill>
              <a:srgbClr val="7030A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numRef>
              <c:f>Munka1!$A$2:$A$13</c:f>
              <c:numCache>
                <c:formatCode>General</c:formatCode>
                <c:ptCount val="1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</c:numCache>
            </c:numRef>
          </c:cat>
          <c:val>
            <c:numRef>
              <c:f>Munka1!$B$2:$B$13</c:f>
              <c:numCache>
                <c:formatCode>General</c:formatCode>
                <c:ptCount val="12"/>
                <c:pt idx="0">
                  <c:v>50</c:v>
                </c:pt>
                <c:pt idx="1">
                  <c:v>100</c:v>
                </c:pt>
                <c:pt idx="2">
                  <c:v>280</c:v>
                </c:pt>
                <c:pt idx="3">
                  <c:v>530</c:v>
                </c:pt>
                <c:pt idx="4">
                  <c:v>620</c:v>
                </c:pt>
                <c:pt idx="5">
                  <c:v>710</c:v>
                </c:pt>
                <c:pt idx="6">
                  <c:v>800</c:v>
                </c:pt>
                <c:pt idx="7">
                  <c:v>1110</c:v>
                </c:pt>
                <c:pt idx="8">
                  <c:v>1480</c:v>
                </c:pt>
                <c:pt idx="9">
                  <c:v>2063</c:v>
                </c:pt>
                <c:pt idx="10">
                  <c:v>2943</c:v>
                </c:pt>
                <c:pt idx="11">
                  <c:v>3813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69880832"/>
        <c:axId val="69894912"/>
      </c:barChart>
      <c:catAx>
        <c:axId val="698808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hu-HU"/>
          </a:p>
        </c:txPr>
        <c:crossAx val="69894912"/>
        <c:crosses val="autoZero"/>
        <c:auto val="1"/>
        <c:lblAlgn val="ctr"/>
        <c:lblOffset val="100"/>
        <c:noMultiLvlLbl val="0"/>
      </c:catAx>
      <c:valAx>
        <c:axId val="69894912"/>
        <c:scaling>
          <c:orientation val="minMax"/>
        </c:scaling>
        <c:delete val="0"/>
        <c:axPos val="l"/>
        <c:majorGridlines>
          <c:spPr>
            <a:ln w="6350">
              <a:solidFill>
                <a:schemeClr val="bg1">
                  <a:lumMod val="50000"/>
                </a:schemeClr>
              </a:solidFill>
              <a:prstDash val="sysDot"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hu-HU"/>
          </a:p>
        </c:txPr>
        <c:crossAx val="69880832"/>
        <c:crosses val="autoZero"/>
        <c:crossBetween val="between"/>
      </c:valAx>
      <c:spPr>
        <a:solidFill>
          <a:srgbClr val="EADCF4"/>
        </a:solidFill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hu-H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440365910143625"/>
          <c:y val="2.4553571428571452E-2"/>
          <c:w val="0.76475645231846212"/>
          <c:h val="0.89040604087424913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szél</c:v>
                </c:pt>
              </c:strCache>
            </c:strRef>
          </c:tx>
          <c:spPr>
            <a:solidFill>
              <a:srgbClr val="B343FF"/>
            </a:solidFill>
          </c:spPr>
          <c:invertIfNegative val="0"/>
          <c:cat>
            <c:strRef>
              <c:f>Munka1!$A$2:$A$28</c:f>
              <c:strCache>
                <c:ptCount val="27"/>
                <c:pt idx="0">
                  <c:v>Magyarország</c:v>
                </c:pt>
                <c:pt idx="1">
                  <c:v>Luxemburg</c:v>
                </c:pt>
                <c:pt idx="2">
                  <c:v>Csehország</c:v>
                </c:pt>
                <c:pt idx="3">
                  <c:v>Málta</c:v>
                </c:pt>
                <c:pt idx="4">
                  <c:v>Ciprus</c:v>
                </c:pt>
                <c:pt idx="5">
                  <c:v>Észország</c:v>
                </c:pt>
                <c:pt idx="6">
                  <c:v>Lengyelország</c:v>
                </c:pt>
                <c:pt idx="7">
                  <c:v>Belgium</c:v>
                </c:pt>
                <c:pt idx="8">
                  <c:v>Bulgária</c:v>
                </c:pt>
                <c:pt idx="9">
                  <c:v>Litvánia</c:v>
                </c:pt>
                <c:pt idx="10">
                  <c:v>Szlovákia</c:v>
                </c:pt>
                <c:pt idx="11">
                  <c:v>Olaszország</c:v>
                </c:pt>
                <c:pt idx="12">
                  <c:v>Franciaország</c:v>
                </c:pt>
                <c:pt idx="13">
                  <c:v>Egyesült Királyság</c:v>
                </c:pt>
                <c:pt idx="14">
                  <c:v>Finnország</c:v>
                </c:pt>
                <c:pt idx="15">
                  <c:v>Hollandia</c:v>
                </c:pt>
                <c:pt idx="16">
                  <c:v>Németország</c:v>
                </c:pt>
                <c:pt idx="17">
                  <c:v>Szlovénia</c:v>
                </c:pt>
                <c:pt idx="18">
                  <c:v>Görögország</c:v>
                </c:pt>
                <c:pt idx="19">
                  <c:v>Spanyolország</c:v>
                </c:pt>
                <c:pt idx="20">
                  <c:v>Románia</c:v>
                </c:pt>
                <c:pt idx="21">
                  <c:v>Írország</c:v>
                </c:pt>
                <c:pt idx="22">
                  <c:v>Dánia</c:v>
                </c:pt>
                <c:pt idx="23">
                  <c:v>Portugália</c:v>
                </c:pt>
                <c:pt idx="24">
                  <c:v>Lettország</c:v>
                </c:pt>
                <c:pt idx="25">
                  <c:v>Svédország</c:v>
                </c:pt>
                <c:pt idx="26">
                  <c:v>Ausztria</c:v>
                </c:pt>
              </c:strCache>
            </c:strRef>
          </c:cat>
          <c:val>
            <c:numRef>
              <c:f>Munka1!$B$2:$B$28</c:f>
              <c:numCache>
                <c:formatCode>0.0%</c:formatCode>
                <c:ptCount val="27"/>
                <c:pt idx="0">
                  <c:v>3.0000000000000002E-2</c:v>
                </c:pt>
                <c:pt idx="1">
                  <c:v>4.0000000000000022E-2</c:v>
                </c:pt>
                <c:pt idx="2">
                  <c:v>2.0000000000000011E-2</c:v>
                </c:pt>
                <c:pt idx="3">
                  <c:v>9.0000000000000024E-2</c:v>
                </c:pt>
                <c:pt idx="4">
                  <c:v>7.0000000000000021E-2</c:v>
                </c:pt>
                <c:pt idx="5">
                  <c:v>0.14000000000000001</c:v>
                </c:pt>
                <c:pt idx="6">
                  <c:v>9.0000000000000024E-2</c:v>
                </c:pt>
                <c:pt idx="7">
                  <c:v>9.0000000000000024E-2</c:v>
                </c:pt>
                <c:pt idx="8">
                  <c:v>6.0000000000000026E-2</c:v>
                </c:pt>
                <c:pt idx="9">
                  <c:v>9.0000000000000024E-2</c:v>
                </c:pt>
                <c:pt idx="10">
                  <c:v>2.0000000000000011E-2</c:v>
                </c:pt>
                <c:pt idx="11">
                  <c:v>0.05</c:v>
                </c:pt>
                <c:pt idx="12">
                  <c:v>0.11</c:v>
                </c:pt>
                <c:pt idx="13">
                  <c:v>0.21000000000000008</c:v>
                </c:pt>
                <c:pt idx="14">
                  <c:v>6.0000000000000026E-2</c:v>
                </c:pt>
                <c:pt idx="15">
                  <c:v>0.24000000000000007</c:v>
                </c:pt>
                <c:pt idx="16">
                  <c:v>0.19</c:v>
                </c:pt>
                <c:pt idx="17">
                  <c:v>1.0000000000000005E-2</c:v>
                </c:pt>
                <c:pt idx="18">
                  <c:v>0.24000000000000007</c:v>
                </c:pt>
                <c:pt idx="19">
                  <c:v>0.2</c:v>
                </c:pt>
                <c:pt idx="20">
                  <c:v>0.11</c:v>
                </c:pt>
                <c:pt idx="21">
                  <c:v>0.37000000000000016</c:v>
                </c:pt>
                <c:pt idx="22">
                  <c:v>0.32000000000000017</c:v>
                </c:pt>
                <c:pt idx="23">
                  <c:v>0.23</c:v>
                </c:pt>
                <c:pt idx="24">
                  <c:v>0.1</c:v>
                </c:pt>
                <c:pt idx="25">
                  <c:v>8.0000000000000043E-2</c:v>
                </c:pt>
                <c:pt idx="26">
                  <c:v>6.0000000000000026E-2</c:v>
                </c:pt>
              </c:numCache>
            </c:numRef>
          </c:val>
        </c:ser>
        <c:ser>
          <c:idx val="1"/>
          <c:order val="1"/>
          <c:tx>
            <c:strRef>
              <c:f>Munka1!$C$1</c:f>
              <c:strCache>
                <c:ptCount val="1"/>
                <c:pt idx="0">
                  <c:v>víz</c:v>
                </c:pt>
              </c:strCache>
            </c:strRef>
          </c:tx>
          <c:invertIfNegative val="0"/>
          <c:cat>
            <c:strRef>
              <c:f>Munka1!$A$2:$A$28</c:f>
              <c:strCache>
                <c:ptCount val="27"/>
                <c:pt idx="0">
                  <c:v>Magyarország</c:v>
                </c:pt>
                <c:pt idx="1">
                  <c:v>Luxemburg</c:v>
                </c:pt>
                <c:pt idx="2">
                  <c:v>Csehország</c:v>
                </c:pt>
                <c:pt idx="3">
                  <c:v>Málta</c:v>
                </c:pt>
                <c:pt idx="4">
                  <c:v>Ciprus</c:v>
                </c:pt>
                <c:pt idx="5">
                  <c:v>Észország</c:v>
                </c:pt>
                <c:pt idx="6">
                  <c:v>Lengyelország</c:v>
                </c:pt>
                <c:pt idx="7">
                  <c:v>Belgium</c:v>
                </c:pt>
                <c:pt idx="8">
                  <c:v>Bulgária</c:v>
                </c:pt>
                <c:pt idx="9">
                  <c:v>Litvánia</c:v>
                </c:pt>
                <c:pt idx="10">
                  <c:v>Szlovákia</c:v>
                </c:pt>
                <c:pt idx="11">
                  <c:v>Olaszország</c:v>
                </c:pt>
                <c:pt idx="12">
                  <c:v>Franciaország</c:v>
                </c:pt>
                <c:pt idx="13">
                  <c:v>Egyesült Királyság</c:v>
                </c:pt>
                <c:pt idx="14">
                  <c:v>Finnország</c:v>
                </c:pt>
                <c:pt idx="15">
                  <c:v>Hollandia</c:v>
                </c:pt>
                <c:pt idx="16">
                  <c:v>Németország</c:v>
                </c:pt>
                <c:pt idx="17">
                  <c:v>Szlovénia</c:v>
                </c:pt>
                <c:pt idx="18">
                  <c:v>Görögország</c:v>
                </c:pt>
                <c:pt idx="19">
                  <c:v>Spanyolország</c:v>
                </c:pt>
                <c:pt idx="20">
                  <c:v>Románia</c:v>
                </c:pt>
                <c:pt idx="21">
                  <c:v>Írország</c:v>
                </c:pt>
                <c:pt idx="22">
                  <c:v>Dánia</c:v>
                </c:pt>
                <c:pt idx="23">
                  <c:v>Portugália</c:v>
                </c:pt>
                <c:pt idx="24">
                  <c:v>Lettország</c:v>
                </c:pt>
                <c:pt idx="25">
                  <c:v>Svédország</c:v>
                </c:pt>
                <c:pt idx="26">
                  <c:v>Ausztria</c:v>
                </c:pt>
              </c:strCache>
            </c:strRef>
          </c:cat>
          <c:val>
            <c:numRef>
              <c:f>Munka1!$C$2:$C$28</c:f>
              <c:numCache>
                <c:formatCode>0.0%</c:formatCode>
                <c:ptCount val="27"/>
                <c:pt idx="1">
                  <c:v>2.0000000000000011E-2</c:v>
                </c:pt>
                <c:pt idx="2">
                  <c:v>3.0000000000000002E-2</c:v>
                </c:pt>
                <c:pt idx="6">
                  <c:v>2.0000000000000011E-2</c:v>
                </c:pt>
                <c:pt idx="8">
                  <c:v>0.11</c:v>
                </c:pt>
                <c:pt idx="9">
                  <c:v>3.0000000000000002E-2</c:v>
                </c:pt>
                <c:pt idx="10">
                  <c:v>0.16</c:v>
                </c:pt>
                <c:pt idx="11">
                  <c:v>0.11</c:v>
                </c:pt>
                <c:pt idx="12">
                  <c:v>0.13</c:v>
                </c:pt>
                <c:pt idx="13">
                  <c:v>2.0000000000000011E-2</c:v>
                </c:pt>
                <c:pt idx="14">
                  <c:v>0.14000000000000001</c:v>
                </c:pt>
                <c:pt idx="15">
                  <c:v>1.0000000000000005E-2</c:v>
                </c:pt>
                <c:pt idx="16">
                  <c:v>4.0000000000000022E-2</c:v>
                </c:pt>
                <c:pt idx="17">
                  <c:v>0.33000000000000024</c:v>
                </c:pt>
                <c:pt idx="18">
                  <c:v>9.0000000000000024E-2</c:v>
                </c:pt>
                <c:pt idx="19">
                  <c:v>0.1</c:v>
                </c:pt>
                <c:pt idx="20">
                  <c:v>0.27</c:v>
                </c:pt>
                <c:pt idx="21">
                  <c:v>2.0000000000000011E-2</c:v>
                </c:pt>
                <c:pt idx="23">
                  <c:v>0.22</c:v>
                </c:pt>
                <c:pt idx="24">
                  <c:v>0.35000000000000014</c:v>
                </c:pt>
                <c:pt idx="25">
                  <c:v>0.44</c:v>
                </c:pt>
                <c:pt idx="26">
                  <c:v>0.56999999999999995</c:v>
                </c:pt>
              </c:numCache>
            </c:numRef>
          </c:val>
        </c:ser>
        <c:ser>
          <c:idx val="2"/>
          <c:order val="2"/>
          <c:tx>
            <c:strRef>
              <c:f>Munka1!$D$1</c:f>
              <c:strCache>
                <c:ptCount val="1"/>
                <c:pt idx="0">
                  <c:v>biomassza</c:v>
                </c:pt>
              </c:strCache>
            </c:strRef>
          </c:tx>
          <c:spPr>
            <a:solidFill>
              <a:srgbClr val="00C000"/>
            </a:solidFill>
          </c:spPr>
          <c:invertIfNegative val="0"/>
          <c:cat>
            <c:strRef>
              <c:f>Munka1!$A$2:$A$28</c:f>
              <c:strCache>
                <c:ptCount val="27"/>
                <c:pt idx="0">
                  <c:v>Magyarország</c:v>
                </c:pt>
                <c:pt idx="1">
                  <c:v>Luxemburg</c:v>
                </c:pt>
                <c:pt idx="2">
                  <c:v>Csehország</c:v>
                </c:pt>
                <c:pt idx="3">
                  <c:v>Málta</c:v>
                </c:pt>
                <c:pt idx="4">
                  <c:v>Ciprus</c:v>
                </c:pt>
                <c:pt idx="5">
                  <c:v>Észország</c:v>
                </c:pt>
                <c:pt idx="6">
                  <c:v>Lengyelország</c:v>
                </c:pt>
                <c:pt idx="7">
                  <c:v>Belgium</c:v>
                </c:pt>
                <c:pt idx="8">
                  <c:v>Bulgária</c:v>
                </c:pt>
                <c:pt idx="9">
                  <c:v>Litvánia</c:v>
                </c:pt>
                <c:pt idx="10">
                  <c:v>Szlovákia</c:v>
                </c:pt>
                <c:pt idx="11">
                  <c:v>Olaszország</c:v>
                </c:pt>
                <c:pt idx="12">
                  <c:v>Franciaország</c:v>
                </c:pt>
                <c:pt idx="13">
                  <c:v>Egyesült Királyság</c:v>
                </c:pt>
                <c:pt idx="14">
                  <c:v>Finnország</c:v>
                </c:pt>
                <c:pt idx="15">
                  <c:v>Hollandia</c:v>
                </c:pt>
                <c:pt idx="16">
                  <c:v>Németország</c:v>
                </c:pt>
                <c:pt idx="17">
                  <c:v>Szlovénia</c:v>
                </c:pt>
                <c:pt idx="18">
                  <c:v>Görögország</c:v>
                </c:pt>
                <c:pt idx="19">
                  <c:v>Spanyolország</c:v>
                </c:pt>
                <c:pt idx="20">
                  <c:v>Románia</c:v>
                </c:pt>
                <c:pt idx="21">
                  <c:v>Írország</c:v>
                </c:pt>
                <c:pt idx="22">
                  <c:v>Dánia</c:v>
                </c:pt>
                <c:pt idx="23">
                  <c:v>Portugália</c:v>
                </c:pt>
                <c:pt idx="24">
                  <c:v>Lettország</c:v>
                </c:pt>
                <c:pt idx="25">
                  <c:v>Svédország</c:v>
                </c:pt>
                <c:pt idx="26">
                  <c:v>Ausztria</c:v>
                </c:pt>
              </c:strCache>
            </c:strRef>
          </c:cat>
          <c:val>
            <c:numRef>
              <c:f>Munka1!$D$2:$D$28</c:f>
              <c:numCache>
                <c:formatCode>0.0%</c:formatCode>
                <c:ptCount val="27"/>
                <c:pt idx="0">
                  <c:v>6.0000000000000026E-2</c:v>
                </c:pt>
                <c:pt idx="1">
                  <c:v>0.05</c:v>
                </c:pt>
                <c:pt idx="2">
                  <c:v>7.0000000000000021E-2</c:v>
                </c:pt>
                <c:pt idx="3">
                  <c:v>0.05</c:v>
                </c:pt>
                <c:pt idx="4">
                  <c:v>2.0000000000000011E-2</c:v>
                </c:pt>
                <c:pt idx="5">
                  <c:v>3.0000000000000002E-2</c:v>
                </c:pt>
                <c:pt idx="6">
                  <c:v>9.0000000000000024E-2</c:v>
                </c:pt>
                <c:pt idx="7">
                  <c:v>0.1</c:v>
                </c:pt>
                <c:pt idx="8">
                  <c:v>2.0000000000000011E-2</c:v>
                </c:pt>
                <c:pt idx="9">
                  <c:v>9.0000000000000024E-2</c:v>
                </c:pt>
                <c:pt idx="10">
                  <c:v>0.05</c:v>
                </c:pt>
                <c:pt idx="11">
                  <c:v>0.05</c:v>
                </c:pt>
                <c:pt idx="12">
                  <c:v>3.0000000000000002E-2</c:v>
                </c:pt>
                <c:pt idx="13">
                  <c:v>7.0000000000000021E-2</c:v>
                </c:pt>
                <c:pt idx="14">
                  <c:v>0.13</c:v>
                </c:pt>
                <c:pt idx="15">
                  <c:v>0.12000000000000002</c:v>
                </c:pt>
                <c:pt idx="16">
                  <c:v>9.0000000000000024E-2</c:v>
                </c:pt>
                <c:pt idx="17">
                  <c:v>4.0000000000000022E-2</c:v>
                </c:pt>
                <c:pt idx="18">
                  <c:v>2.0000000000000011E-2</c:v>
                </c:pt>
                <c:pt idx="19">
                  <c:v>3.0000000000000002E-2</c:v>
                </c:pt>
                <c:pt idx="20">
                  <c:v>4.0000000000000022E-2</c:v>
                </c:pt>
                <c:pt idx="21">
                  <c:v>3.0000000000000002E-2</c:v>
                </c:pt>
                <c:pt idx="22">
                  <c:v>0.23</c:v>
                </c:pt>
                <c:pt idx="23">
                  <c:v>0.05</c:v>
                </c:pt>
                <c:pt idx="24">
                  <c:v>0.14000000000000001</c:v>
                </c:pt>
                <c:pt idx="25">
                  <c:v>0.11</c:v>
                </c:pt>
                <c:pt idx="26">
                  <c:v>7.0000000000000021E-2</c:v>
                </c:pt>
              </c:numCache>
            </c:numRef>
          </c:val>
        </c:ser>
        <c:ser>
          <c:idx val="3"/>
          <c:order val="3"/>
          <c:tx>
            <c:strRef>
              <c:f>Munka1!$E$1</c:f>
              <c:strCache>
                <c:ptCount val="1"/>
                <c:pt idx="0">
                  <c:v>napelem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Munka1!$A$2:$A$28</c:f>
              <c:strCache>
                <c:ptCount val="27"/>
                <c:pt idx="0">
                  <c:v>Magyarország</c:v>
                </c:pt>
                <c:pt idx="1">
                  <c:v>Luxemburg</c:v>
                </c:pt>
                <c:pt idx="2">
                  <c:v>Csehország</c:v>
                </c:pt>
                <c:pt idx="3">
                  <c:v>Málta</c:v>
                </c:pt>
                <c:pt idx="4">
                  <c:v>Ciprus</c:v>
                </c:pt>
                <c:pt idx="5">
                  <c:v>Észország</c:v>
                </c:pt>
                <c:pt idx="6">
                  <c:v>Lengyelország</c:v>
                </c:pt>
                <c:pt idx="7">
                  <c:v>Belgium</c:v>
                </c:pt>
                <c:pt idx="8">
                  <c:v>Bulgária</c:v>
                </c:pt>
                <c:pt idx="9">
                  <c:v>Litvánia</c:v>
                </c:pt>
                <c:pt idx="10">
                  <c:v>Szlovákia</c:v>
                </c:pt>
                <c:pt idx="11">
                  <c:v>Olaszország</c:v>
                </c:pt>
                <c:pt idx="12">
                  <c:v>Franciaország</c:v>
                </c:pt>
                <c:pt idx="13">
                  <c:v>Egyesült Királyság</c:v>
                </c:pt>
                <c:pt idx="14">
                  <c:v>Finnország</c:v>
                </c:pt>
                <c:pt idx="15">
                  <c:v>Hollandia</c:v>
                </c:pt>
                <c:pt idx="16">
                  <c:v>Németország</c:v>
                </c:pt>
                <c:pt idx="17">
                  <c:v>Szlovénia</c:v>
                </c:pt>
                <c:pt idx="18">
                  <c:v>Görögország</c:v>
                </c:pt>
                <c:pt idx="19">
                  <c:v>Spanyolország</c:v>
                </c:pt>
                <c:pt idx="20">
                  <c:v>Románia</c:v>
                </c:pt>
                <c:pt idx="21">
                  <c:v>Írország</c:v>
                </c:pt>
                <c:pt idx="22">
                  <c:v>Dánia</c:v>
                </c:pt>
                <c:pt idx="23">
                  <c:v>Portugália</c:v>
                </c:pt>
                <c:pt idx="24">
                  <c:v>Lettország</c:v>
                </c:pt>
                <c:pt idx="25">
                  <c:v>Svédország</c:v>
                </c:pt>
                <c:pt idx="26">
                  <c:v>Ausztria</c:v>
                </c:pt>
              </c:strCache>
            </c:strRef>
          </c:cat>
          <c:val>
            <c:numRef>
              <c:f>Munka1!$E$2:$E$28</c:f>
              <c:numCache>
                <c:formatCode>0.0%</c:formatCode>
                <c:ptCount val="27"/>
                <c:pt idx="0">
                  <c:v>1.0000000000000005E-2</c:v>
                </c:pt>
                <c:pt idx="1">
                  <c:v>1.0000000000000005E-2</c:v>
                </c:pt>
                <c:pt idx="2">
                  <c:v>2.0000000000000011E-2</c:v>
                </c:pt>
                <c:pt idx="3">
                  <c:v>1.0000000000000005E-2</c:v>
                </c:pt>
                <c:pt idx="4">
                  <c:v>4.0000000000000022E-2</c:v>
                </c:pt>
                <c:pt idx="7">
                  <c:v>1.0000000000000005E-2</c:v>
                </c:pt>
                <c:pt idx="8">
                  <c:v>1.0000000000000005E-2</c:v>
                </c:pt>
                <c:pt idx="10">
                  <c:v>1.0000000000000005E-2</c:v>
                </c:pt>
                <c:pt idx="11">
                  <c:v>3.0000000000000002E-2</c:v>
                </c:pt>
                <c:pt idx="12">
                  <c:v>1.0000000000000005E-2</c:v>
                </c:pt>
                <c:pt idx="13">
                  <c:v>1.0000000000000005E-2</c:v>
                </c:pt>
                <c:pt idx="16">
                  <c:v>7.0000000000000021E-2</c:v>
                </c:pt>
                <c:pt idx="17">
                  <c:v>1.0000000000000005E-2</c:v>
                </c:pt>
                <c:pt idx="18">
                  <c:v>4.0000000000000022E-2</c:v>
                </c:pt>
                <c:pt idx="19">
                  <c:v>4.0000000000000022E-2</c:v>
                </c:pt>
                <c:pt idx="23">
                  <c:v>2.0000000000000011E-2</c:v>
                </c:pt>
              </c:numCache>
            </c:numRef>
          </c:val>
        </c:ser>
        <c:ser>
          <c:idx val="4"/>
          <c:order val="4"/>
          <c:tx>
            <c:strRef>
              <c:f>Munka1!$F$1</c:f>
              <c:strCache>
                <c:ptCount val="1"/>
                <c:pt idx="0">
                  <c:v>tükrös naperőmű</c:v>
                </c:pt>
              </c:strCache>
            </c:strRef>
          </c:tx>
          <c:spPr>
            <a:solidFill>
              <a:srgbClr val="660066"/>
            </a:solidFill>
          </c:spPr>
          <c:invertIfNegative val="0"/>
          <c:cat>
            <c:strRef>
              <c:f>Munka1!$A$2:$A$28</c:f>
              <c:strCache>
                <c:ptCount val="27"/>
                <c:pt idx="0">
                  <c:v>Magyarország</c:v>
                </c:pt>
                <c:pt idx="1">
                  <c:v>Luxemburg</c:v>
                </c:pt>
                <c:pt idx="2">
                  <c:v>Csehország</c:v>
                </c:pt>
                <c:pt idx="3">
                  <c:v>Málta</c:v>
                </c:pt>
                <c:pt idx="4">
                  <c:v>Ciprus</c:v>
                </c:pt>
                <c:pt idx="5">
                  <c:v>Észország</c:v>
                </c:pt>
                <c:pt idx="6">
                  <c:v>Lengyelország</c:v>
                </c:pt>
                <c:pt idx="7">
                  <c:v>Belgium</c:v>
                </c:pt>
                <c:pt idx="8">
                  <c:v>Bulgária</c:v>
                </c:pt>
                <c:pt idx="9">
                  <c:v>Litvánia</c:v>
                </c:pt>
                <c:pt idx="10">
                  <c:v>Szlovákia</c:v>
                </c:pt>
                <c:pt idx="11">
                  <c:v>Olaszország</c:v>
                </c:pt>
                <c:pt idx="12">
                  <c:v>Franciaország</c:v>
                </c:pt>
                <c:pt idx="13">
                  <c:v>Egyesült Királyság</c:v>
                </c:pt>
                <c:pt idx="14">
                  <c:v>Finnország</c:v>
                </c:pt>
                <c:pt idx="15">
                  <c:v>Hollandia</c:v>
                </c:pt>
                <c:pt idx="16">
                  <c:v>Németország</c:v>
                </c:pt>
                <c:pt idx="17">
                  <c:v>Szlovénia</c:v>
                </c:pt>
                <c:pt idx="18">
                  <c:v>Görögország</c:v>
                </c:pt>
                <c:pt idx="19">
                  <c:v>Spanyolország</c:v>
                </c:pt>
                <c:pt idx="20">
                  <c:v>Románia</c:v>
                </c:pt>
                <c:pt idx="21">
                  <c:v>Írország</c:v>
                </c:pt>
                <c:pt idx="22">
                  <c:v>Dánia</c:v>
                </c:pt>
                <c:pt idx="23">
                  <c:v>Portugália</c:v>
                </c:pt>
                <c:pt idx="24">
                  <c:v>Lettország</c:v>
                </c:pt>
                <c:pt idx="25">
                  <c:v>Svédország</c:v>
                </c:pt>
                <c:pt idx="26">
                  <c:v>Ausztria</c:v>
                </c:pt>
              </c:strCache>
            </c:strRef>
          </c:cat>
          <c:val>
            <c:numRef>
              <c:f>Munka1!$F$2:$F$28</c:f>
              <c:numCache>
                <c:formatCode>General</c:formatCode>
                <c:ptCount val="27"/>
                <c:pt idx="4" formatCode="0.0%">
                  <c:v>3.0000000000000002E-2</c:v>
                </c:pt>
                <c:pt idx="18" formatCode="0.0%">
                  <c:v>1.0000000000000005E-2</c:v>
                </c:pt>
                <c:pt idx="19" formatCode="0.0%">
                  <c:v>4.0000000000000022E-2</c:v>
                </c:pt>
                <c:pt idx="23" formatCode="0.0%">
                  <c:v>2.0000000000000011E-2</c:v>
                </c:pt>
              </c:numCache>
            </c:numRef>
          </c:val>
        </c:ser>
        <c:ser>
          <c:idx val="5"/>
          <c:order val="5"/>
          <c:tx>
            <c:strRef>
              <c:f>Munka1!$G$1</c:f>
              <c:strCache>
                <c:ptCount val="1"/>
                <c:pt idx="0">
                  <c:v>geotermikus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Munka1!$A$2:$A$28</c:f>
              <c:strCache>
                <c:ptCount val="27"/>
                <c:pt idx="0">
                  <c:v>Magyarország</c:v>
                </c:pt>
                <c:pt idx="1">
                  <c:v>Luxemburg</c:v>
                </c:pt>
                <c:pt idx="2">
                  <c:v>Csehország</c:v>
                </c:pt>
                <c:pt idx="3">
                  <c:v>Málta</c:v>
                </c:pt>
                <c:pt idx="4">
                  <c:v>Ciprus</c:v>
                </c:pt>
                <c:pt idx="5">
                  <c:v>Észország</c:v>
                </c:pt>
                <c:pt idx="6">
                  <c:v>Lengyelország</c:v>
                </c:pt>
                <c:pt idx="7">
                  <c:v>Belgium</c:v>
                </c:pt>
                <c:pt idx="8">
                  <c:v>Bulgária</c:v>
                </c:pt>
                <c:pt idx="9">
                  <c:v>Litvánia</c:v>
                </c:pt>
                <c:pt idx="10">
                  <c:v>Szlovákia</c:v>
                </c:pt>
                <c:pt idx="11">
                  <c:v>Olaszország</c:v>
                </c:pt>
                <c:pt idx="12">
                  <c:v>Franciaország</c:v>
                </c:pt>
                <c:pt idx="13">
                  <c:v>Egyesült Királyság</c:v>
                </c:pt>
                <c:pt idx="14">
                  <c:v>Finnország</c:v>
                </c:pt>
                <c:pt idx="15">
                  <c:v>Hollandia</c:v>
                </c:pt>
                <c:pt idx="16">
                  <c:v>Németország</c:v>
                </c:pt>
                <c:pt idx="17">
                  <c:v>Szlovénia</c:v>
                </c:pt>
                <c:pt idx="18">
                  <c:v>Görögország</c:v>
                </c:pt>
                <c:pt idx="19">
                  <c:v>Spanyolország</c:v>
                </c:pt>
                <c:pt idx="20">
                  <c:v>Románia</c:v>
                </c:pt>
                <c:pt idx="21">
                  <c:v>Írország</c:v>
                </c:pt>
                <c:pt idx="22">
                  <c:v>Dánia</c:v>
                </c:pt>
                <c:pt idx="23">
                  <c:v>Portugália</c:v>
                </c:pt>
                <c:pt idx="24">
                  <c:v>Lettország</c:v>
                </c:pt>
                <c:pt idx="25">
                  <c:v>Svédország</c:v>
                </c:pt>
                <c:pt idx="26">
                  <c:v>Ausztria</c:v>
                </c:pt>
              </c:strCache>
            </c:strRef>
          </c:cat>
          <c:val>
            <c:numRef>
              <c:f>Munka1!$G$2:$G$28</c:f>
              <c:numCache>
                <c:formatCode>General</c:formatCode>
                <c:ptCount val="27"/>
                <c:pt idx="0" formatCode="0.0%">
                  <c:v>1.0000000000000005E-2</c:v>
                </c:pt>
                <c:pt idx="11" formatCode="0.0%">
                  <c:v>2.0000000000000011E-2</c:v>
                </c:pt>
                <c:pt idx="18" formatCode="0.0%">
                  <c:v>1.0000000000000005E-2</c:v>
                </c:pt>
                <c:pt idx="23" formatCode="0.0%">
                  <c:v>1.0000000000000005E-2</c:v>
                </c:pt>
              </c:numCache>
            </c:numRef>
          </c:val>
        </c:ser>
        <c:ser>
          <c:idx val="6"/>
          <c:order val="6"/>
          <c:tx>
            <c:strRef>
              <c:f>Munka1!$H$1</c:f>
              <c:strCache>
                <c:ptCount val="1"/>
                <c:pt idx="0">
                  <c:v>árapály, hullám</c:v>
                </c:pt>
              </c:strCache>
            </c:strRef>
          </c:tx>
          <c:spPr>
            <a:solidFill>
              <a:srgbClr val="9900CC"/>
            </a:solidFill>
          </c:spPr>
          <c:invertIfNegative val="0"/>
          <c:cat>
            <c:strRef>
              <c:f>Munka1!$A$2:$A$28</c:f>
              <c:strCache>
                <c:ptCount val="27"/>
                <c:pt idx="0">
                  <c:v>Magyarország</c:v>
                </c:pt>
                <c:pt idx="1">
                  <c:v>Luxemburg</c:v>
                </c:pt>
                <c:pt idx="2">
                  <c:v>Csehország</c:v>
                </c:pt>
                <c:pt idx="3">
                  <c:v>Málta</c:v>
                </c:pt>
                <c:pt idx="4">
                  <c:v>Ciprus</c:v>
                </c:pt>
                <c:pt idx="5">
                  <c:v>Észország</c:v>
                </c:pt>
                <c:pt idx="6">
                  <c:v>Lengyelország</c:v>
                </c:pt>
                <c:pt idx="7">
                  <c:v>Belgium</c:v>
                </c:pt>
                <c:pt idx="8">
                  <c:v>Bulgária</c:v>
                </c:pt>
                <c:pt idx="9">
                  <c:v>Litvánia</c:v>
                </c:pt>
                <c:pt idx="10">
                  <c:v>Szlovákia</c:v>
                </c:pt>
                <c:pt idx="11">
                  <c:v>Olaszország</c:v>
                </c:pt>
                <c:pt idx="12">
                  <c:v>Franciaország</c:v>
                </c:pt>
                <c:pt idx="13">
                  <c:v>Egyesült Királyság</c:v>
                </c:pt>
                <c:pt idx="14">
                  <c:v>Finnország</c:v>
                </c:pt>
                <c:pt idx="15">
                  <c:v>Hollandia</c:v>
                </c:pt>
                <c:pt idx="16">
                  <c:v>Németország</c:v>
                </c:pt>
                <c:pt idx="17">
                  <c:v>Szlovénia</c:v>
                </c:pt>
                <c:pt idx="18">
                  <c:v>Görögország</c:v>
                </c:pt>
                <c:pt idx="19">
                  <c:v>Spanyolország</c:v>
                </c:pt>
                <c:pt idx="20">
                  <c:v>Románia</c:v>
                </c:pt>
                <c:pt idx="21">
                  <c:v>Írország</c:v>
                </c:pt>
                <c:pt idx="22">
                  <c:v>Dánia</c:v>
                </c:pt>
                <c:pt idx="23">
                  <c:v>Portugália</c:v>
                </c:pt>
                <c:pt idx="24">
                  <c:v>Lettország</c:v>
                </c:pt>
                <c:pt idx="25">
                  <c:v>Svédország</c:v>
                </c:pt>
                <c:pt idx="26">
                  <c:v>Ausztria</c:v>
                </c:pt>
              </c:strCache>
            </c:strRef>
          </c:cat>
          <c:val>
            <c:numRef>
              <c:f>Munka1!$H$2:$H$28</c:f>
              <c:numCache>
                <c:formatCode>General</c:formatCode>
                <c:ptCount val="27"/>
                <c:pt idx="21" formatCode="0.0%">
                  <c:v>1.0000000000000005E-2</c:v>
                </c:pt>
                <c:pt idx="23" formatCode="0.0%">
                  <c:v>1.0000000000000005E-2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70573056"/>
        <c:axId val="71570176"/>
      </c:barChart>
      <c:catAx>
        <c:axId val="7057305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199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hu-HU"/>
          </a:p>
        </c:txPr>
        <c:crossAx val="71570176"/>
        <c:crosses val="autoZero"/>
        <c:auto val="1"/>
        <c:lblAlgn val="ctr"/>
        <c:lblOffset val="100"/>
        <c:noMultiLvlLbl val="0"/>
      </c:catAx>
      <c:valAx>
        <c:axId val="71570176"/>
        <c:scaling>
          <c:orientation val="minMax"/>
        </c:scaling>
        <c:delete val="0"/>
        <c:axPos val="b"/>
        <c:majorGridlines/>
        <c:numFmt formatCode="0%" sourceLinked="0"/>
        <c:majorTickMark val="out"/>
        <c:minorTickMark val="out"/>
        <c:tickLblPos val="nextTo"/>
        <c:txPr>
          <a:bodyPr rot="0" vert="horz"/>
          <a:lstStyle/>
          <a:p>
            <a:pPr>
              <a:defRPr sz="1199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hu-HU"/>
          </a:p>
        </c:txPr>
        <c:crossAx val="70573056"/>
        <c:crosses val="autoZero"/>
        <c:crossBetween val="between"/>
        <c:minorUnit val="0.05"/>
      </c:valAx>
      <c:sp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</c:spPr>
    </c:plotArea>
    <c:legend>
      <c:legendPos val="r"/>
      <c:layout>
        <c:manualLayout>
          <c:xMode val="edge"/>
          <c:yMode val="edge"/>
          <c:x val="0.69654167485393614"/>
          <c:y val="0.50680901232526065"/>
          <c:w val="0.23766546546654821"/>
          <c:h val="0.35297768161286003"/>
        </c:manualLayout>
      </c:layout>
      <c:overlay val="0"/>
      <c:spPr>
        <a:solidFill>
          <a:srgbClr val="FFE8B9"/>
        </a:solidFill>
        <a:ln>
          <a:noFill/>
        </a:ln>
      </c:spPr>
      <c:txPr>
        <a:bodyPr/>
        <a:lstStyle/>
        <a:p>
          <a:pPr>
            <a:defRPr sz="1653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hu-HU"/>
        </a:p>
      </c:txPr>
    </c:legend>
    <c:plotVisOnly val="1"/>
    <c:dispBlanksAs val="gap"/>
    <c:showDLblsOverMax val="0"/>
  </c:chart>
  <c:txPr>
    <a:bodyPr/>
    <a:lstStyle/>
    <a:p>
      <a:pPr>
        <a:defRPr sz="1798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hu-H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440365910143625"/>
          <c:y val="2.4553571428571452E-2"/>
          <c:w val="0.76475645231846212"/>
          <c:h val="0.89040604087424913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szél</c:v>
                </c:pt>
              </c:strCache>
            </c:strRef>
          </c:tx>
          <c:spPr>
            <a:solidFill>
              <a:srgbClr val="B343FF"/>
            </a:solidFill>
          </c:spPr>
          <c:invertIfNegative val="0"/>
          <c:cat>
            <c:strRef>
              <c:f>Munka1!$A$2:$A$28</c:f>
              <c:strCache>
                <c:ptCount val="27"/>
                <c:pt idx="0">
                  <c:v>Magyarország</c:v>
                </c:pt>
                <c:pt idx="1">
                  <c:v>Luxemburg</c:v>
                </c:pt>
                <c:pt idx="2">
                  <c:v>Csehország</c:v>
                </c:pt>
                <c:pt idx="3">
                  <c:v>Málta</c:v>
                </c:pt>
                <c:pt idx="4">
                  <c:v>Ciprus</c:v>
                </c:pt>
                <c:pt idx="5">
                  <c:v>Észország</c:v>
                </c:pt>
                <c:pt idx="6">
                  <c:v>Lengyelország</c:v>
                </c:pt>
                <c:pt idx="7">
                  <c:v>Belgium</c:v>
                </c:pt>
                <c:pt idx="8">
                  <c:v>Bulgária</c:v>
                </c:pt>
                <c:pt idx="9">
                  <c:v>Litvánia</c:v>
                </c:pt>
                <c:pt idx="10">
                  <c:v>Szlovákia</c:v>
                </c:pt>
                <c:pt idx="11">
                  <c:v>Olaszország</c:v>
                </c:pt>
                <c:pt idx="12">
                  <c:v>Franciaország</c:v>
                </c:pt>
                <c:pt idx="13">
                  <c:v>Egyesült Királyság</c:v>
                </c:pt>
                <c:pt idx="14">
                  <c:v>Finnország</c:v>
                </c:pt>
                <c:pt idx="15">
                  <c:v>Hollandia</c:v>
                </c:pt>
                <c:pt idx="16">
                  <c:v>Németország</c:v>
                </c:pt>
                <c:pt idx="17">
                  <c:v>Szlovénia</c:v>
                </c:pt>
                <c:pt idx="18">
                  <c:v>Görögország</c:v>
                </c:pt>
                <c:pt idx="19">
                  <c:v>Spanyolország</c:v>
                </c:pt>
                <c:pt idx="20">
                  <c:v>Románia</c:v>
                </c:pt>
                <c:pt idx="21">
                  <c:v>Írország</c:v>
                </c:pt>
                <c:pt idx="22">
                  <c:v>Dánia</c:v>
                </c:pt>
                <c:pt idx="23">
                  <c:v>Portugália</c:v>
                </c:pt>
                <c:pt idx="24">
                  <c:v>Lettország</c:v>
                </c:pt>
                <c:pt idx="25">
                  <c:v>Svédország</c:v>
                </c:pt>
                <c:pt idx="26">
                  <c:v>Ausztria</c:v>
                </c:pt>
              </c:strCache>
            </c:strRef>
          </c:cat>
          <c:val>
            <c:numRef>
              <c:f>Munka1!$B$2:$B$28</c:f>
              <c:numCache>
                <c:formatCode>0.0%</c:formatCode>
                <c:ptCount val="27"/>
                <c:pt idx="0">
                  <c:v>3.0000000000000002E-2</c:v>
                </c:pt>
                <c:pt idx="1">
                  <c:v>4.0000000000000022E-2</c:v>
                </c:pt>
                <c:pt idx="2">
                  <c:v>2.0000000000000011E-2</c:v>
                </c:pt>
                <c:pt idx="3">
                  <c:v>9.0000000000000024E-2</c:v>
                </c:pt>
                <c:pt idx="4">
                  <c:v>7.0000000000000021E-2</c:v>
                </c:pt>
                <c:pt idx="5">
                  <c:v>0.14000000000000001</c:v>
                </c:pt>
                <c:pt idx="6">
                  <c:v>9.0000000000000024E-2</c:v>
                </c:pt>
                <c:pt idx="7">
                  <c:v>9.0000000000000024E-2</c:v>
                </c:pt>
                <c:pt idx="8">
                  <c:v>6.0000000000000026E-2</c:v>
                </c:pt>
                <c:pt idx="9">
                  <c:v>9.0000000000000024E-2</c:v>
                </c:pt>
                <c:pt idx="10">
                  <c:v>2.0000000000000011E-2</c:v>
                </c:pt>
                <c:pt idx="11">
                  <c:v>0.05</c:v>
                </c:pt>
                <c:pt idx="12">
                  <c:v>0.11</c:v>
                </c:pt>
                <c:pt idx="13">
                  <c:v>0.21000000000000008</c:v>
                </c:pt>
                <c:pt idx="14">
                  <c:v>6.0000000000000026E-2</c:v>
                </c:pt>
                <c:pt idx="15">
                  <c:v>0.24000000000000007</c:v>
                </c:pt>
                <c:pt idx="16">
                  <c:v>0.19</c:v>
                </c:pt>
                <c:pt idx="17">
                  <c:v>1.0000000000000005E-2</c:v>
                </c:pt>
                <c:pt idx="18">
                  <c:v>0.24000000000000007</c:v>
                </c:pt>
                <c:pt idx="19">
                  <c:v>0.2</c:v>
                </c:pt>
                <c:pt idx="20">
                  <c:v>0.11</c:v>
                </c:pt>
                <c:pt idx="21">
                  <c:v>0.37000000000000016</c:v>
                </c:pt>
                <c:pt idx="22">
                  <c:v>0.32000000000000017</c:v>
                </c:pt>
                <c:pt idx="23">
                  <c:v>0.23</c:v>
                </c:pt>
                <c:pt idx="24">
                  <c:v>0.1</c:v>
                </c:pt>
                <c:pt idx="25">
                  <c:v>8.0000000000000043E-2</c:v>
                </c:pt>
                <c:pt idx="26">
                  <c:v>6.0000000000000026E-2</c:v>
                </c:pt>
              </c:numCache>
            </c:numRef>
          </c:val>
        </c:ser>
        <c:ser>
          <c:idx val="1"/>
          <c:order val="1"/>
          <c:tx>
            <c:strRef>
              <c:f>Munka1!$C$1</c:f>
              <c:strCache>
                <c:ptCount val="1"/>
                <c:pt idx="0">
                  <c:v>víz</c:v>
                </c:pt>
              </c:strCache>
            </c:strRef>
          </c:tx>
          <c:invertIfNegative val="0"/>
          <c:cat>
            <c:strRef>
              <c:f>Munka1!$A$2:$A$28</c:f>
              <c:strCache>
                <c:ptCount val="27"/>
                <c:pt idx="0">
                  <c:v>Magyarország</c:v>
                </c:pt>
                <c:pt idx="1">
                  <c:v>Luxemburg</c:v>
                </c:pt>
                <c:pt idx="2">
                  <c:v>Csehország</c:v>
                </c:pt>
                <c:pt idx="3">
                  <c:v>Málta</c:v>
                </c:pt>
                <c:pt idx="4">
                  <c:v>Ciprus</c:v>
                </c:pt>
                <c:pt idx="5">
                  <c:v>Észország</c:v>
                </c:pt>
                <c:pt idx="6">
                  <c:v>Lengyelország</c:v>
                </c:pt>
                <c:pt idx="7">
                  <c:v>Belgium</c:v>
                </c:pt>
                <c:pt idx="8">
                  <c:v>Bulgária</c:v>
                </c:pt>
                <c:pt idx="9">
                  <c:v>Litvánia</c:v>
                </c:pt>
                <c:pt idx="10">
                  <c:v>Szlovákia</c:v>
                </c:pt>
                <c:pt idx="11">
                  <c:v>Olaszország</c:v>
                </c:pt>
                <c:pt idx="12">
                  <c:v>Franciaország</c:v>
                </c:pt>
                <c:pt idx="13">
                  <c:v>Egyesült Királyság</c:v>
                </c:pt>
                <c:pt idx="14">
                  <c:v>Finnország</c:v>
                </c:pt>
                <c:pt idx="15">
                  <c:v>Hollandia</c:v>
                </c:pt>
                <c:pt idx="16">
                  <c:v>Németország</c:v>
                </c:pt>
                <c:pt idx="17">
                  <c:v>Szlovénia</c:v>
                </c:pt>
                <c:pt idx="18">
                  <c:v>Görögország</c:v>
                </c:pt>
                <c:pt idx="19">
                  <c:v>Spanyolország</c:v>
                </c:pt>
                <c:pt idx="20">
                  <c:v>Románia</c:v>
                </c:pt>
                <c:pt idx="21">
                  <c:v>Írország</c:v>
                </c:pt>
                <c:pt idx="22">
                  <c:v>Dánia</c:v>
                </c:pt>
                <c:pt idx="23">
                  <c:v>Portugália</c:v>
                </c:pt>
                <c:pt idx="24">
                  <c:v>Lettország</c:v>
                </c:pt>
                <c:pt idx="25">
                  <c:v>Svédország</c:v>
                </c:pt>
                <c:pt idx="26">
                  <c:v>Ausztria</c:v>
                </c:pt>
              </c:strCache>
            </c:strRef>
          </c:cat>
          <c:val>
            <c:numRef>
              <c:f>Munka1!$C$2:$C$28</c:f>
              <c:numCache>
                <c:formatCode>0.0%</c:formatCode>
                <c:ptCount val="27"/>
                <c:pt idx="1">
                  <c:v>2.0000000000000011E-2</c:v>
                </c:pt>
                <c:pt idx="2">
                  <c:v>3.0000000000000002E-2</c:v>
                </c:pt>
                <c:pt idx="6">
                  <c:v>2.0000000000000011E-2</c:v>
                </c:pt>
                <c:pt idx="8">
                  <c:v>0.11</c:v>
                </c:pt>
                <c:pt idx="9">
                  <c:v>3.0000000000000002E-2</c:v>
                </c:pt>
                <c:pt idx="10">
                  <c:v>0.16</c:v>
                </c:pt>
                <c:pt idx="11">
                  <c:v>0.11</c:v>
                </c:pt>
                <c:pt idx="12">
                  <c:v>0.13</c:v>
                </c:pt>
                <c:pt idx="13">
                  <c:v>2.0000000000000011E-2</c:v>
                </c:pt>
                <c:pt idx="14">
                  <c:v>0.14000000000000001</c:v>
                </c:pt>
                <c:pt idx="15">
                  <c:v>1.0000000000000005E-2</c:v>
                </c:pt>
                <c:pt idx="16">
                  <c:v>4.0000000000000022E-2</c:v>
                </c:pt>
                <c:pt idx="17">
                  <c:v>0.33000000000000024</c:v>
                </c:pt>
                <c:pt idx="18">
                  <c:v>9.0000000000000024E-2</c:v>
                </c:pt>
                <c:pt idx="19">
                  <c:v>0.1</c:v>
                </c:pt>
                <c:pt idx="20">
                  <c:v>0.27</c:v>
                </c:pt>
                <c:pt idx="21">
                  <c:v>2.0000000000000011E-2</c:v>
                </c:pt>
                <c:pt idx="23">
                  <c:v>0.22</c:v>
                </c:pt>
                <c:pt idx="24">
                  <c:v>0.35000000000000014</c:v>
                </c:pt>
                <c:pt idx="25">
                  <c:v>0.44</c:v>
                </c:pt>
                <c:pt idx="26">
                  <c:v>0.56999999999999995</c:v>
                </c:pt>
              </c:numCache>
            </c:numRef>
          </c:val>
        </c:ser>
        <c:ser>
          <c:idx val="2"/>
          <c:order val="2"/>
          <c:tx>
            <c:strRef>
              <c:f>Munka1!$D$1</c:f>
              <c:strCache>
                <c:ptCount val="1"/>
                <c:pt idx="0">
                  <c:v>biomassza</c:v>
                </c:pt>
              </c:strCache>
            </c:strRef>
          </c:tx>
          <c:spPr>
            <a:solidFill>
              <a:srgbClr val="00C000"/>
            </a:solidFill>
          </c:spPr>
          <c:invertIfNegative val="0"/>
          <c:cat>
            <c:strRef>
              <c:f>Munka1!$A$2:$A$28</c:f>
              <c:strCache>
                <c:ptCount val="27"/>
                <c:pt idx="0">
                  <c:v>Magyarország</c:v>
                </c:pt>
                <c:pt idx="1">
                  <c:v>Luxemburg</c:v>
                </c:pt>
                <c:pt idx="2">
                  <c:v>Csehország</c:v>
                </c:pt>
                <c:pt idx="3">
                  <c:v>Málta</c:v>
                </c:pt>
                <c:pt idx="4">
                  <c:v>Ciprus</c:v>
                </c:pt>
                <c:pt idx="5">
                  <c:v>Észország</c:v>
                </c:pt>
                <c:pt idx="6">
                  <c:v>Lengyelország</c:v>
                </c:pt>
                <c:pt idx="7">
                  <c:v>Belgium</c:v>
                </c:pt>
                <c:pt idx="8">
                  <c:v>Bulgária</c:v>
                </c:pt>
                <c:pt idx="9">
                  <c:v>Litvánia</c:v>
                </c:pt>
                <c:pt idx="10">
                  <c:v>Szlovákia</c:v>
                </c:pt>
                <c:pt idx="11">
                  <c:v>Olaszország</c:v>
                </c:pt>
                <c:pt idx="12">
                  <c:v>Franciaország</c:v>
                </c:pt>
                <c:pt idx="13">
                  <c:v>Egyesült Királyság</c:v>
                </c:pt>
                <c:pt idx="14">
                  <c:v>Finnország</c:v>
                </c:pt>
                <c:pt idx="15">
                  <c:v>Hollandia</c:v>
                </c:pt>
                <c:pt idx="16">
                  <c:v>Németország</c:v>
                </c:pt>
                <c:pt idx="17">
                  <c:v>Szlovénia</c:v>
                </c:pt>
                <c:pt idx="18">
                  <c:v>Görögország</c:v>
                </c:pt>
                <c:pt idx="19">
                  <c:v>Spanyolország</c:v>
                </c:pt>
                <c:pt idx="20">
                  <c:v>Románia</c:v>
                </c:pt>
                <c:pt idx="21">
                  <c:v>Írország</c:v>
                </c:pt>
                <c:pt idx="22">
                  <c:v>Dánia</c:v>
                </c:pt>
                <c:pt idx="23">
                  <c:v>Portugália</c:v>
                </c:pt>
                <c:pt idx="24">
                  <c:v>Lettország</c:v>
                </c:pt>
                <c:pt idx="25">
                  <c:v>Svédország</c:v>
                </c:pt>
                <c:pt idx="26">
                  <c:v>Ausztria</c:v>
                </c:pt>
              </c:strCache>
            </c:strRef>
          </c:cat>
          <c:val>
            <c:numRef>
              <c:f>Munka1!$D$2:$D$28</c:f>
              <c:numCache>
                <c:formatCode>0.0%</c:formatCode>
                <c:ptCount val="27"/>
                <c:pt idx="0">
                  <c:v>6.0000000000000026E-2</c:v>
                </c:pt>
                <c:pt idx="1">
                  <c:v>0.05</c:v>
                </c:pt>
                <c:pt idx="2">
                  <c:v>7.0000000000000021E-2</c:v>
                </c:pt>
                <c:pt idx="3">
                  <c:v>0.05</c:v>
                </c:pt>
                <c:pt idx="4">
                  <c:v>2.0000000000000011E-2</c:v>
                </c:pt>
                <c:pt idx="5">
                  <c:v>3.0000000000000002E-2</c:v>
                </c:pt>
                <c:pt idx="6">
                  <c:v>9.0000000000000024E-2</c:v>
                </c:pt>
                <c:pt idx="7">
                  <c:v>0.1</c:v>
                </c:pt>
                <c:pt idx="8">
                  <c:v>2.0000000000000011E-2</c:v>
                </c:pt>
                <c:pt idx="9">
                  <c:v>9.0000000000000024E-2</c:v>
                </c:pt>
                <c:pt idx="10">
                  <c:v>0.05</c:v>
                </c:pt>
                <c:pt idx="11">
                  <c:v>0.05</c:v>
                </c:pt>
                <c:pt idx="12">
                  <c:v>3.0000000000000002E-2</c:v>
                </c:pt>
                <c:pt idx="13">
                  <c:v>7.0000000000000021E-2</c:v>
                </c:pt>
                <c:pt idx="14">
                  <c:v>0.13</c:v>
                </c:pt>
                <c:pt idx="15">
                  <c:v>0.12000000000000002</c:v>
                </c:pt>
                <c:pt idx="16">
                  <c:v>9.0000000000000024E-2</c:v>
                </c:pt>
                <c:pt idx="17">
                  <c:v>4.0000000000000022E-2</c:v>
                </c:pt>
                <c:pt idx="18">
                  <c:v>2.0000000000000011E-2</c:v>
                </c:pt>
                <c:pt idx="19">
                  <c:v>3.0000000000000002E-2</c:v>
                </c:pt>
                <c:pt idx="20">
                  <c:v>4.0000000000000022E-2</c:v>
                </c:pt>
                <c:pt idx="21">
                  <c:v>3.0000000000000002E-2</c:v>
                </c:pt>
                <c:pt idx="22">
                  <c:v>0.23</c:v>
                </c:pt>
                <c:pt idx="23">
                  <c:v>0.05</c:v>
                </c:pt>
                <c:pt idx="24">
                  <c:v>0.14000000000000001</c:v>
                </c:pt>
                <c:pt idx="25">
                  <c:v>0.11</c:v>
                </c:pt>
                <c:pt idx="26">
                  <c:v>7.0000000000000021E-2</c:v>
                </c:pt>
              </c:numCache>
            </c:numRef>
          </c:val>
        </c:ser>
        <c:ser>
          <c:idx val="3"/>
          <c:order val="3"/>
          <c:tx>
            <c:strRef>
              <c:f>Munka1!$E$1</c:f>
              <c:strCache>
                <c:ptCount val="1"/>
                <c:pt idx="0">
                  <c:v>napelem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Munka1!$A$2:$A$28</c:f>
              <c:strCache>
                <c:ptCount val="27"/>
                <c:pt idx="0">
                  <c:v>Magyarország</c:v>
                </c:pt>
                <c:pt idx="1">
                  <c:v>Luxemburg</c:v>
                </c:pt>
                <c:pt idx="2">
                  <c:v>Csehország</c:v>
                </c:pt>
                <c:pt idx="3">
                  <c:v>Málta</c:v>
                </c:pt>
                <c:pt idx="4">
                  <c:v>Ciprus</c:v>
                </c:pt>
                <c:pt idx="5">
                  <c:v>Észország</c:v>
                </c:pt>
                <c:pt idx="6">
                  <c:v>Lengyelország</c:v>
                </c:pt>
                <c:pt idx="7">
                  <c:v>Belgium</c:v>
                </c:pt>
                <c:pt idx="8">
                  <c:v>Bulgária</c:v>
                </c:pt>
                <c:pt idx="9">
                  <c:v>Litvánia</c:v>
                </c:pt>
                <c:pt idx="10">
                  <c:v>Szlovákia</c:v>
                </c:pt>
                <c:pt idx="11">
                  <c:v>Olaszország</c:v>
                </c:pt>
                <c:pt idx="12">
                  <c:v>Franciaország</c:v>
                </c:pt>
                <c:pt idx="13">
                  <c:v>Egyesült Királyság</c:v>
                </c:pt>
                <c:pt idx="14">
                  <c:v>Finnország</c:v>
                </c:pt>
                <c:pt idx="15">
                  <c:v>Hollandia</c:v>
                </c:pt>
                <c:pt idx="16">
                  <c:v>Németország</c:v>
                </c:pt>
                <c:pt idx="17">
                  <c:v>Szlovénia</c:v>
                </c:pt>
                <c:pt idx="18">
                  <c:v>Görögország</c:v>
                </c:pt>
                <c:pt idx="19">
                  <c:v>Spanyolország</c:v>
                </c:pt>
                <c:pt idx="20">
                  <c:v>Románia</c:v>
                </c:pt>
                <c:pt idx="21">
                  <c:v>Írország</c:v>
                </c:pt>
                <c:pt idx="22">
                  <c:v>Dánia</c:v>
                </c:pt>
                <c:pt idx="23">
                  <c:v>Portugália</c:v>
                </c:pt>
                <c:pt idx="24">
                  <c:v>Lettország</c:v>
                </c:pt>
                <c:pt idx="25">
                  <c:v>Svédország</c:v>
                </c:pt>
                <c:pt idx="26">
                  <c:v>Ausztria</c:v>
                </c:pt>
              </c:strCache>
            </c:strRef>
          </c:cat>
          <c:val>
            <c:numRef>
              <c:f>Munka1!$E$2:$E$28</c:f>
              <c:numCache>
                <c:formatCode>0.0%</c:formatCode>
                <c:ptCount val="27"/>
                <c:pt idx="0">
                  <c:v>1.0000000000000005E-2</c:v>
                </c:pt>
                <c:pt idx="1">
                  <c:v>1.0000000000000005E-2</c:v>
                </c:pt>
                <c:pt idx="2">
                  <c:v>2.0000000000000011E-2</c:v>
                </c:pt>
                <c:pt idx="3">
                  <c:v>1.0000000000000005E-2</c:v>
                </c:pt>
                <c:pt idx="4">
                  <c:v>4.0000000000000022E-2</c:v>
                </c:pt>
                <c:pt idx="7">
                  <c:v>1.0000000000000005E-2</c:v>
                </c:pt>
                <c:pt idx="8">
                  <c:v>1.0000000000000005E-2</c:v>
                </c:pt>
                <c:pt idx="10">
                  <c:v>1.0000000000000005E-2</c:v>
                </c:pt>
                <c:pt idx="11">
                  <c:v>3.0000000000000002E-2</c:v>
                </c:pt>
                <c:pt idx="12">
                  <c:v>1.0000000000000005E-2</c:v>
                </c:pt>
                <c:pt idx="13">
                  <c:v>1.0000000000000005E-2</c:v>
                </c:pt>
                <c:pt idx="16">
                  <c:v>7.0000000000000021E-2</c:v>
                </c:pt>
                <c:pt idx="17">
                  <c:v>1.0000000000000005E-2</c:v>
                </c:pt>
                <c:pt idx="18">
                  <c:v>4.0000000000000022E-2</c:v>
                </c:pt>
                <c:pt idx="19">
                  <c:v>4.0000000000000022E-2</c:v>
                </c:pt>
                <c:pt idx="23">
                  <c:v>2.0000000000000011E-2</c:v>
                </c:pt>
              </c:numCache>
            </c:numRef>
          </c:val>
        </c:ser>
        <c:ser>
          <c:idx val="4"/>
          <c:order val="4"/>
          <c:tx>
            <c:strRef>
              <c:f>Munka1!$F$1</c:f>
              <c:strCache>
                <c:ptCount val="1"/>
                <c:pt idx="0">
                  <c:v>tükrös naperőmű</c:v>
                </c:pt>
              </c:strCache>
            </c:strRef>
          </c:tx>
          <c:spPr>
            <a:solidFill>
              <a:srgbClr val="660066"/>
            </a:solidFill>
          </c:spPr>
          <c:invertIfNegative val="0"/>
          <c:cat>
            <c:strRef>
              <c:f>Munka1!$A$2:$A$28</c:f>
              <c:strCache>
                <c:ptCount val="27"/>
                <c:pt idx="0">
                  <c:v>Magyarország</c:v>
                </c:pt>
                <c:pt idx="1">
                  <c:v>Luxemburg</c:v>
                </c:pt>
                <c:pt idx="2">
                  <c:v>Csehország</c:v>
                </c:pt>
                <c:pt idx="3">
                  <c:v>Málta</c:v>
                </c:pt>
                <c:pt idx="4">
                  <c:v>Ciprus</c:v>
                </c:pt>
                <c:pt idx="5">
                  <c:v>Észország</c:v>
                </c:pt>
                <c:pt idx="6">
                  <c:v>Lengyelország</c:v>
                </c:pt>
                <c:pt idx="7">
                  <c:v>Belgium</c:v>
                </c:pt>
                <c:pt idx="8">
                  <c:v>Bulgária</c:v>
                </c:pt>
                <c:pt idx="9">
                  <c:v>Litvánia</c:v>
                </c:pt>
                <c:pt idx="10">
                  <c:v>Szlovákia</c:v>
                </c:pt>
                <c:pt idx="11">
                  <c:v>Olaszország</c:v>
                </c:pt>
                <c:pt idx="12">
                  <c:v>Franciaország</c:v>
                </c:pt>
                <c:pt idx="13">
                  <c:v>Egyesült Királyság</c:v>
                </c:pt>
                <c:pt idx="14">
                  <c:v>Finnország</c:v>
                </c:pt>
                <c:pt idx="15">
                  <c:v>Hollandia</c:v>
                </c:pt>
                <c:pt idx="16">
                  <c:v>Németország</c:v>
                </c:pt>
                <c:pt idx="17">
                  <c:v>Szlovénia</c:v>
                </c:pt>
                <c:pt idx="18">
                  <c:v>Görögország</c:v>
                </c:pt>
                <c:pt idx="19">
                  <c:v>Spanyolország</c:v>
                </c:pt>
                <c:pt idx="20">
                  <c:v>Románia</c:v>
                </c:pt>
                <c:pt idx="21">
                  <c:v>Írország</c:v>
                </c:pt>
                <c:pt idx="22">
                  <c:v>Dánia</c:v>
                </c:pt>
                <c:pt idx="23">
                  <c:v>Portugália</c:v>
                </c:pt>
                <c:pt idx="24">
                  <c:v>Lettország</c:v>
                </c:pt>
                <c:pt idx="25">
                  <c:v>Svédország</c:v>
                </c:pt>
                <c:pt idx="26">
                  <c:v>Ausztria</c:v>
                </c:pt>
              </c:strCache>
            </c:strRef>
          </c:cat>
          <c:val>
            <c:numRef>
              <c:f>Munka1!$F$2:$F$28</c:f>
              <c:numCache>
                <c:formatCode>General</c:formatCode>
                <c:ptCount val="27"/>
                <c:pt idx="4" formatCode="0.0%">
                  <c:v>3.0000000000000002E-2</c:v>
                </c:pt>
                <c:pt idx="18" formatCode="0.0%">
                  <c:v>1.0000000000000005E-2</c:v>
                </c:pt>
                <c:pt idx="19" formatCode="0.0%">
                  <c:v>4.0000000000000022E-2</c:v>
                </c:pt>
                <c:pt idx="23" formatCode="0.0%">
                  <c:v>2.0000000000000011E-2</c:v>
                </c:pt>
              </c:numCache>
            </c:numRef>
          </c:val>
        </c:ser>
        <c:ser>
          <c:idx val="5"/>
          <c:order val="5"/>
          <c:tx>
            <c:strRef>
              <c:f>Munka1!$G$1</c:f>
              <c:strCache>
                <c:ptCount val="1"/>
                <c:pt idx="0">
                  <c:v>geotermikus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Munka1!$A$2:$A$28</c:f>
              <c:strCache>
                <c:ptCount val="27"/>
                <c:pt idx="0">
                  <c:v>Magyarország</c:v>
                </c:pt>
                <c:pt idx="1">
                  <c:v>Luxemburg</c:v>
                </c:pt>
                <c:pt idx="2">
                  <c:v>Csehország</c:v>
                </c:pt>
                <c:pt idx="3">
                  <c:v>Málta</c:v>
                </c:pt>
                <c:pt idx="4">
                  <c:v>Ciprus</c:v>
                </c:pt>
                <c:pt idx="5">
                  <c:v>Észország</c:v>
                </c:pt>
                <c:pt idx="6">
                  <c:v>Lengyelország</c:v>
                </c:pt>
                <c:pt idx="7">
                  <c:v>Belgium</c:v>
                </c:pt>
                <c:pt idx="8">
                  <c:v>Bulgária</c:v>
                </c:pt>
                <c:pt idx="9">
                  <c:v>Litvánia</c:v>
                </c:pt>
                <c:pt idx="10">
                  <c:v>Szlovákia</c:v>
                </c:pt>
                <c:pt idx="11">
                  <c:v>Olaszország</c:v>
                </c:pt>
                <c:pt idx="12">
                  <c:v>Franciaország</c:v>
                </c:pt>
                <c:pt idx="13">
                  <c:v>Egyesült Királyság</c:v>
                </c:pt>
                <c:pt idx="14">
                  <c:v>Finnország</c:v>
                </c:pt>
                <c:pt idx="15">
                  <c:v>Hollandia</c:v>
                </c:pt>
                <c:pt idx="16">
                  <c:v>Németország</c:v>
                </c:pt>
                <c:pt idx="17">
                  <c:v>Szlovénia</c:v>
                </c:pt>
                <c:pt idx="18">
                  <c:v>Görögország</c:v>
                </c:pt>
                <c:pt idx="19">
                  <c:v>Spanyolország</c:v>
                </c:pt>
                <c:pt idx="20">
                  <c:v>Románia</c:v>
                </c:pt>
                <c:pt idx="21">
                  <c:v>Írország</c:v>
                </c:pt>
                <c:pt idx="22">
                  <c:v>Dánia</c:v>
                </c:pt>
                <c:pt idx="23">
                  <c:v>Portugália</c:v>
                </c:pt>
                <c:pt idx="24">
                  <c:v>Lettország</c:v>
                </c:pt>
                <c:pt idx="25">
                  <c:v>Svédország</c:v>
                </c:pt>
                <c:pt idx="26">
                  <c:v>Ausztria</c:v>
                </c:pt>
              </c:strCache>
            </c:strRef>
          </c:cat>
          <c:val>
            <c:numRef>
              <c:f>Munka1!$G$2:$G$28</c:f>
              <c:numCache>
                <c:formatCode>General</c:formatCode>
                <c:ptCount val="27"/>
                <c:pt idx="0" formatCode="0.0%">
                  <c:v>1.0000000000000005E-2</c:v>
                </c:pt>
                <c:pt idx="11" formatCode="0.0%">
                  <c:v>2.0000000000000011E-2</c:v>
                </c:pt>
                <c:pt idx="18" formatCode="0.0%">
                  <c:v>1.0000000000000005E-2</c:v>
                </c:pt>
                <c:pt idx="23" formatCode="0.0%">
                  <c:v>1.0000000000000005E-2</c:v>
                </c:pt>
              </c:numCache>
            </c:numRef>
          </c:val>
        </c:ser>
        <c:ser>
          <c:idx val="6"/>
          <c:order val="6"/>
          <c:tx>
            <c:strRef>
              <c:f>Munka1!$H$1</c:f>
              <c:strCache>
                <c:ptCount val="1"/>
                <c:pt idx="0">
                  <c:v>árapály, hullám</c:v>
                </c:pt>
              </c:strCache>
            </c:strRef>
          </c:tx>
          <c:spPr>
            <a:solidFill>
              <a:srgbClr val="9900CC"/>
            </a:solidFill>
          </c:spPr>
          <c:invertIfNegative val="0"/>
          <c:cat>
            <c:strRef>
              <c:f>Munka1!$A$2:$A$28</c:f>
              <c:strCache>
                <c:ptCount val="27"/>
                <c:pt idx="0">
                  <c:v>Magyarország</c:v>
                </c:pt>
                <c:pt idx="1">
                  <c:v>Luxemburg</c:v>
                </c:pt>
                <c:pt idx="2">
                  <c:v>Csehország</c:v>
                </c:pt>
                <c:pt idx="3">
                  <c:v>Málta</c:v>
                </c:pt>
                <c:pt idx="4">
                  <c:v>Ciprus</c:v>
                </c:pt>
                <c:pt idx="5">
                  <c:v>Észország</c:v>
                </c:pt>
                <c:pt idx="6">
                  <c:v>Lengyelország</c:v>
                </c:pt>
                <c:pt idx="7">
                  <c:v>Belgium</c:v>
                </c:pt>
                <c:pt idx="8">
                  <c:v>Bulgária</c:v>
                </c:pt>
                <c:pt idx="9">
                  <c:v>Litvánia</c:v>
                </c:pt>
                <c:pt idx="10">
                  <c:v>Szlovákia</c:v>
                </c:pt>
                <c:pt idx="11">
                  <c:v>Olaszország</c:v>
                </c:pt>
                <c:pt idx="12">
                  <c:v>Franciaország</c:v>
                </c:pt>
                <c:pt idx="13">
                  <c:v>Egyesült Királyság</c:v>
                </c:pt>
                <c:pt idx="14">
                  <c:v>Finnország</c:v>
                </c:pt>
                <c:pt idx="15">
                  <c:v>Hollandia</c:v>
                </c:pt>
                <c:pt idx="16">
                  <c:v>Németország</c:v>
                </c:pt>
                <c:pt idx="17">
                  <c:v>Szlovénia</c:v>
                </c:pt>
                <c:pt idx="18">
                  <c:v>Görögország</c:v>
                </c:pt>
                <c:pt idx="19">
                  <c:v>Spanyolország</c:v>
                </c:pt>
                <c:pt idx="20">
                  <c:v>Románia</c:v>
                </c:pt>
                <c:pt idx="21">
                  <c:v>Írország</c:v>
                </c:pt>
                <c:pt idx="22">
                  <c:v>Dánia</c:v>
                </c:pt>
                <c:pt idx="23">
                  <c:v>Portugália</c:v>
                </c:pt>
                <c:pt idx="24">
                  <c:v>Lettország</c:v>
                </c:pt>
                <c:pt idx="25">
                  <c:v>Svédország</c:v>
                </c:pt>
                <c:pt idx="26">
                  <c:v>Ausztria</c:v>
                </c:pt>
              </c:strCache>
            </c:strRef>
          </c:cat>
          <c:val>
            <c:numRef>
              <c:f>Munka1!$H$2:$H$28</c:f>
              <c:numCache>
                <c:formatCode>General</c:formatCode>
                <c:ptCount val="27"/>
                <c:pt idx="21" formatCode="0.0%">
                  <c:v>1.0000000000000005E-2</c:v>
                </c:pt>
                <c:pt idx="23" formatCode="0.0%">
                  <c:v>1.0000000000000005E-2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73282688"/>
        <c:axId val="73284224"/>
      </c:barChart>
      <c:catAx>
        <c:axId val="7328268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224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hu-HU"/>
          </a:p>
        </c:txPr>
        <c:crossAx val="73284224"/>
        <c:crosses val="autoZero"/>
        <c:auto val="1"/>
        <c:lblAlgn val="ctr"/>
        <c:lblOffset val="100"/>
        <c:noMultiLvlLbl val="0"/>
      </c:catAx>
      <c:valAx>
        <c:axId val="73284224"/>
        <c:scaling>
          <c:orientation val="minMax"/>
        </c:scaling>
        <c:delete val="0"/>
        <c:axPos val="b"/>
        <c:majorGridlines/>
        <c:numFmt formatCode="0%" sourceLinked="0"/>
        <c:majorTickMark val="out"/>
        <c:minorTickMark val="out"/>
        <c:tickLblPos val="nextTo"/>
        <c:txPr>
          <a:bodyPr rot="0" vert="horz"/>
          <a:lstStyle/>
          <a:p>
            <a:pPr>
              <a:defRPr sz="1224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hu-HU"/>
          </a:p>
        </c:txPr>
        <c:crossAx val="73282688"/>
        <c:crosses val="autoZero"/>
        <c:crossBetween val="between"/>
        <c:minorUnit val="0.05"/>
      </c:valAx>
      <c:spPr>
        <a:solidFill>
          <a:srgbClr val="FFFF99"/>
        </a:solidFill>
      </c:spPr>
    </c:plotArea>
    <c:legend>
      <c:legendPos val="r"/>
      <c:layout>
        <c:manualLayout>
          <c:xMode val="edge"/>
          <c:yMode val="edge"/>
          <c:x val="0.69654172648205481"/>
          <c:y val="0.50680909665354712"/>
          <c:w val="0.23766546105898456"/>
          <c:h val="0.35297776104432932"/>
        </c:manualLayout>
      </c:layout>
      <c:overlay val="0"/>
      <c:spPr>
        <a:solidFill>
          <a:srgbClr val="FFFF99"/>
        </a:solidFill>
        <a:ln>
          <a:noFill/>
        </a:ln>
      </c:spPr>
      <c:txPr>
        <a:bodyPr/>
        <a:lstStyle/>
        <a:p>
          <a:pPr>
            <a:defRPr sz="1688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hu-HU"/>
        </a:p>
      </c:txPr>
    </c:legend>
    <c:plotVisOnly val="1"/>
    <c:dispBlanksAs val="gap"/>
    <c:showDLblsOverMax val="0"/>
  </c:chart>
  <c:spPr>
    <a:solidFill>
      <a:srgbClr val="FFFF99"/>
    </a:solidFill>
    <a:ln>
      <a:noFill/>
    </a:ln>
  </c:spPr>
  <c:txPr>
    <a:bodyPr/>
    <a:lstStyle/>
    <a:p>
      <a:pPr>
        <a:defRPr sz="1836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hu-H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megújulókból</c:v>
                </c:pt>
              </c:strCache>
            </c:strRef>
          </c:tx>
          <c:spPr>
            <a:solidFill>
              <a:srgbClr val="00CC00"/>
            </a:solidFill>
          </c:spPr>
          <c:cat>
            <c:numRef>
              <c:f>Munka1!$A$2:$A$6</c:f>
              <c:numCache>
                <c:formatCode>0</c:formatCode>
                <c:ptCount val="5"/>
                <c:pt idx="0">
                  <c:v>2010</c:v>
                </c:pt>
                <c:pt idx="1">
                  <c:v>2020</c:v>
                </c:pt>
                <c:pt idx="2">
                  <c:v>2030</c:v>
                </c:pt>
                <c:pt idx="3">
                  <c:v>2040</c:v>
                </c:pt>
                <c:pt idx="4">
                  <c:v>2050</c:v>
                </c:pt>
              </c:numCache>
            </c:numRef>
          </c:cat>
          <c:val>
            <c:numRef>
              <c:f>Munka1!$B$2:$B$6</c:f>
              <c:numCache>
                <c:formatCode>General</c:formatCode>
                <c:ptCount val="5"/>
                <c:pt idx="0">
                  <c:v>105</c:v>
                </c:pt>
                <c:pt idx="1">
                  <c:v>200</c:v>
                </c:pt>
                <c:pt idx="2">
                  <c:v>260</c:v>
                </c:pt>
                <c:pt idx="3">
                  <c:v>310</c:v>
                </c:pt>
                <c:pt idx="4">
                  <c:v>350</c:v>
                </c:pt>
              </c:numCache>
            </c:numRef>
          </c:val>
        </c:ser>
        <c:ser>
          <c:idx val="1"/>
          <c:order val="1"/>
          <c:tx>
            <c:strRef>
              <c:f>Munka1!$C$1</c:f>
              <c:strCache>
                <c:ptCount val="1"/>
                <c:pt idx="0">
                  <c:v>egyéb forrásból</c:v>
                </c:pt>
              </c:strCache>
            </c:strRef>
          </c:tx>
          <c:spPr>
            <a:solidFill>
              <a:srgbClr val="FFC000"/>
            </a:solidFill>
          </c:spPr>
          <c:cat>
            <c:numRef>
              <c:f>Munka1!$A$2:$A$6</c:f>
              <c:numCache>
                <c:formatCode>0</c:formatCode>
                <c:ptCount val="5"/>
                <c:pt idx="0">
                  <c:v>2010</c:v>
                </c:pt>
                <c:pt idx="1">
                  <c:v>2020</c:v>
                </c:pt>
                <c:pt idx="2">
                  <c:v>2030</c:v>
                </c:pt>
                <c:pt idx="3">
                  <c:v>2040</c:v>
                </c:pt>
                <c:pt idx="4">
                  <c:v>2050</c:v>
                </c:pt>
              </c:numCache>
            </c:numRef>
          </c:cat>
          <c:val>
            <c:numRef>
              <c:f>Munka1!$C$2:$C$6</c:f>
              <c:numCache>
                <c:formatCode>General</c:formatCode>
                <c:ptCount val="5"/>
                <c:pt idx="0">
                  <c:v>515</c:v>
                </c:pt>
                <c:pt idx="1">
                  <c:v>377.5</c:v>
                </c:pt>
                <c:pt idx="2">
                  <c:v>275</c:v>
                </c:pt>
                <c:pt idx="3">
                  <c:v>182.5</c:v>
                </c:pt>
                <c:pt idx="4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>
              <a:solidFill>
                <a:srgbClr val="FFFFBD"/>
              </a:solidFill>
            </a:ln>
          </c:spPr>
        </c:dropLines>
        <c:axId val="73325952"/>
        <c:axId val="73221248"/>
      </c:areaChart>
      <c:catAx>
        <c:axId val="73325952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hu-HU"/>
          </a:p>
        </c:txPr>
        <c:crossAx val="73221248"/>
        <c:crosses val="autoZero"/>
        <c:auto val="1"/>
        <c:lblAlgn val="ctr"/>
        <c:lblOffset val="100"/>
        <c:noMultiLvlLbl val="0"/>
      </c:catAx>
      <c:valAx>
        <c:axId val="732212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hu-HU"/>
          </a:p>
        </c:txPr>
        <c:crossAx val="73325952"/>
        <c:crosses val="autoZero"/>
        <c:crossBetween val="midCat"/>
      </c:valAx>
      <c:spPr>
        <a:solidFill>
          <a:schemeClr val="accent2">
            <a:lumMod val="20000"/>
            <a:lumOff val="80000"/>
          </a:schemeClr>
        </a:solidFill>
      </c:spPr>
    </c:plotArea>
    <c:legend>
      <c:legendPos val="b"/>
      <c:layout>
        <c:manualLayout>
          <c:xMode val="edge"/>
          <c:yMode val="edge"/>
          <c:x val="0.21460253268461438"/>
          <c:y val="0.91218123199986323"/>
          <c:w val="0.56015630953769058"/>
          <c:h val="6.3586773834247073E-2"/>
        </c:manualLayout>
      </c:layout>
      <c:overlay val="0"/>
      <c:txPr>
        <a:bodyPr/>
        <a:lstStyle/>
        <a:p>
          <a:pPr>
            <a:defRPr sz="2000" b="1"/>
          </a:pPr>
          <a:endParaRPr lang="hu-H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hu-H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5886082953092534E-2"/>
          <c:y val="3.5621955747607001E-2"/>
          <c:w val="0.75677963984112062"/>
          <c:h val="0.8548743122109282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atom</c:v>
                </c:pt>
              </c:strCache>
            </c:strRef>
          </c:tx>
          <c:spPr>
            <a:solidFill>
              <a:srgbClr val="660066"/>
            </a:solidFill>
            <a:ln w="6350">
              <a:solidFill>
                <a:schemeClr val="bg1"/>
              </a:solidFill>
            </a:ln>
          </c:spPr>
          <c:invertIfNegative val="0"/>
          <c:cat>
            <c:numRef>
              <c:f>Munka1!$A$2:$A$6</c:f>
              <c:numCache>
                <c:formatCode>General</c:formatCode>
                <c:ptCount val="5"/>
                <c:pt idx="0">
                  <c:v>2008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</c:numCache>
            </c:numRef>
          </c:cat>
          <c:val>
            <c:numRef>
              <c:f>Munka1!$B$2:$B$6</c:f>
              <c:numCache>
                <c:formatCode>General</c:formatCode>
                <c:ptCount val="5"/>
                <c:pt idx="0">
                  <c:v>141.45000000000007</c:v>
                </c:pt>
                <c:pt idx="1">
                  <c:v>98</c:v>
                </c:pt>
                <c:pt idx="2">
                  <c:v>33</c:v>
                </c:pt>
              </c:numCache>
            </c:numRef>
          </c:val>
        </c:ser>
        <c:ser>
          <c:idx val="1"/>
          <c:order val="1"/>
          <c:tx>
            <c:strRef>
              <c:f>Munka1!$C$1</c:f>
              <c:strCache>
                <c:ptCount val="1"/>
                <c:pt idx="0">
                  <c:v>lignit</c:v>
                </c:pt>
              </c:strCache>
            </c:strRef>
          </c:tx>
          <c:spPr>
            <a:solidFill>
              <a:srgbClr val="FF3300"/>
            </a:solidFill>
            <a:ln w="6350">
              <a:solidFill>
                <a:prstClr val="white"/>
              </a:solidFill>
            </a:ln>
          </c:spPr>
          <c:invertIfNegative val="0"/>
          <c:cat>
            <c:numRef>
              <c:f>Munka1!$A$2:$A$6</c:f>
              <c:numCache>
                <c:formatCode>General</c:formatCode>
                <c:ptCount val="5"/>
                <c:pt idx="0">
                  <c:v>2008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</c:numCache>
            </c:numRef>
          </c:cat>
          <c:val>
            <c:numRef>
              <c:f>Munka1!$C$2:$C$6</c:f>
              <c:numCache>
                <c:formatCode>General</c:formatCode>
                <c:ptCount val="5"/>
                <c:pt idx="0">
                  <c:v>147.6</c:v>
                </c:pt>
                <c:pt idx="1">
                  <c:v>160</c:v>
                </c:pt>
                <c:pt idx="2">
                  <c:v>143</c:v>
                </c:pt>
                <c:pt idx="3">
                  <c:v>100</c:v>
                </c:pt>
                <c:pt idx="4">
                  <c:v>61.75</c:v>
                </c:pt>
              </c:numCache>
            </c:numRef>
          </c:val>
        </c:ser>
        <c:ser>
          <c:idx val="2"/>
          <c:order val="2"/>
          <c:tx>
            <c:strRef>
              <c:f>Munka1!$D$1</c:f>
              <c:strCache>
                <c:ptCount val="1"/>
                <c:pt idx="0">
                  <c:v>szén</c:v>
                </c:pt>
              </c:strCache>
            </c:strRef>
          </c:tx>
          <c:spPr>
            <a:solidFill>
              <a:schemeClr val="tx1">
                <a:lumMod val="95000"/>
                <a:lumOff val="5000"/>
              </a:schemeClr>
            </a:solidFill>
            <a:ln w="6350">
              <a:solidFill>
                <a:prstClr val="white"/>
              </a:solidFill>
            </a:ln>
          </c:spPr>
          <c:invertIfNegative val="0"/>
          <c:cat>
            <c:numRef>
              <c:f>Munka1!$A$2:$A$6</c:f>
              <c:numCache>
                <c:formatCode>General</c:formatCode>
                <c:ptCount val="5"/>
                <c:pt idx="0">
                  <c:v>2008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</c:numCache>
            </c:numRef>
          </c:cat>
          <c:val>
            <c:numRef>
              <c:f>Munka1!$D$2:$D$6</c:f>
              <c:numCache>
                <c:formatCode>General</c:formatCode>
                <c:ptCount val="5"/>
                <c:pt idx="0">
                  <c:v>135.30000000000001</c:v>
                </c:pt>
                <c:pt idx="1">
                  <c:v>102</c:v>
                </c:pt>
                <c:pt idx="2">
                  <c:v>60.5</c:v>
                </c:pt>
                <c:pt idx="3">
                  <c:v>50</c:v>
                </c:pt>
                <c:pt idx="4">
                  <c:v>23.75</c:v>
                </c:pt>
              </c:numCache>
            </c:numRef>
          </c:val>
        </c:ser>
        <c:ser>
          <c:idx val="3"/>
          <c:order val="3"/>
          <c:tx>
            <c:strRef>
              <c:f>Munka1!$E$1</c:f>
              <c:strCache>
                <c:ptCount val="1"/>
                <c:pt idx="0">
                  <c:v>szén &amp; CCS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 w="6350">
              <a:solidFill>
                <a:prstClr val="white"/>
              </a:solidFill>
            </a:ln>
          </c:spPr>
          <c:invertIfNegative val="0"/>
          <c:cat>
            <c:numRef>
              <c:f>Munka1!$A$2:$A$6</c:f>
              <c:numCache>
                <c:formatCode>General</c:formatCode>
                <c:ptCount val="5"/>
                <c:pt idx="0">
                  <c:v>2008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</c:numCache>
            </c:numRef>
          </c:cat>
          <c:val>
            <c:numRef>
              <c:f>Munka1!$E$2:$E$6</c:f>
              <c:numCache>
                <c:formatCode>General</c:formatCode>
                <c:ptCount val="5"/>
                <c:pt idx="4">
                  <c:v>8</c:v>
                </c:pt>
              </c:numCache>
            </c:numRef>
          </c:val>
        </c:ser>
        <c:ser>
          <c:idx val="4"/>
          <c:order val="4"/>
          <c:tx>
            <c:strRef>
              <c:f>Munka1!$F$1</c:f>
              <c:strCache>
                <c:ptCount val="1"/>
                <c:pt idx="0">
                  <c:v>gáz</c:v>
                </c:pt>
              </c:strCache>
            </c:strRef>
          </c:tx>
          <c:spPr>
            <a:solidFill>
              <a:srgbClr val="FFFF00"/>
            </a:solidFill>
            <a:ln w="6350">
              <a:solidFill>
                <a:schemeClr val="bg1"/>
              </a:solidFill>
            </a:ln>
          </c:spPr>
          <c:invertIfNegative val="0"/>
          <c:cat>
            <c:numRef>
              <c:f>Munka1!$A$2:$A$6</c:f>
              <c:numCache>
                <c:formatCode>General</c:formatCode>
                <c:ptCount val="5"/>
                <c:pt idx="0">
                  <c:v>2008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</c:numCache>
            </c:numRef>
          </c:cat>
          <c:val>
            <c:numRef>
              <c:f>Munka1!$F$2:$F$6</c:f>
              <c:numCache>
                <c:formatCode>General</c:formatCode>
                <c:ptCount val="5"/>
                <c:pt idx="0">
                  <c:v>86.100000000000009</c:v>
                </c:pt>
                <c:pt idx="1">
                  <c:v>60</c:v>
                </c:pt>
                <c:pt idx="2">
                  <c:v>99</c:v>
                </c:pt>
                <c:pt idx="3">
                  <c:v>120</c:v>
                </c:pt>
                <c:pt idx="4">
                  <c:v>104.5</c:v>
                </c:pt>
              </c:numCache>
            </c:numRef>
          </c:val>
        </c:ser>
        <c:ser>
          <c:idx val="5"/>
          <c:order val="5"/>
          <c:tx>
            <c:strRef>
              <c:f>Munka1!$G$1</c:f>
              <c:strCache>
                <c:ptCount val="1"/>
                <c:pt idx="0">
                  <c:v>egyéb</c:v>
                </c:pt>
              </c:strCache>
            </c:strRef>
          </c:tx>
          <c:spPr>
            <a:solidFill>
              <a:srgbClr val="FF0000"/>
            </a:solidFill>
            <a:ln w="6350">
              <a:solidFill>
                <a:prstClr val="white"/>
              </a:solidFill>
            </a:ln>
          </c:spPr>
          <c:invertIfNegative val="0"/>
          <c:cat>
            <c:numRef>
              <c:f>Munka1!$A$2:$A$6</c:f>
              <c:numCache>
                <c:formatCode>General</c:formatCode>
                <c:ptCount val="5"/>
                <c:pt idx="0">
                  <c:v>2008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</c:numCache>
            </c:numRef>
          </c:cat>
          <c:val>
            <c:numRef>
              <c:f>Munka1!$G$2:$G$6</c:f>
              <c:numCache>
                <c:formatCode>General</c:formatCode>
                <c:ptCount val="5"/>
                <c:pt idx="0">
                  <c:v>18.45</c:v>
                </c:pt>
                <c:pt idx="1">
                  <c:v>10</c:v>
                </c:pt>
                <c:pt idx="2">
                  <c:v>16.5</c:v>
                </c:pt>
                <c:pt idx="3">
                  <c:v>20</c:v>
                </c:pt>
                <c:pt idx="4">
                  <c:v>19</c:v>
                </c:pt>
              </c:numCache>
            </c:numRef>
          </c:val>
        </c:ser>
        <c:ser>
          <c:idx val="6"/>
          <c:order val="6"/>
          <c:tx>
            <c:strRef>
              <c:f>Munka1!$H$1</c:f>
              <c:strCache>
                <c:ptCount val="1"/>
                <c:pt idx="0">
                  <c:v>szél</c:v>
                </c:pt>
              </c:strCache>
            </c:strRef>
          </c:tx>
          <c:spPr>
            <a:solidFill>
              <a:srgbClr val="00FF00"/>
            </a:solidFill>
            <a:ln w="6350">
              <a:solidFill>
                <a:prstClr val="white"/>
              </a:solidFill>
            </a:ln>
          </c:spPr>
          <c:invertIfNegative val="0"/>
          <c:cat>
            <c:numRef>
              <c:f>Munka1!$A$2:$A$6</c:f>
              <c:numCache>
                <c:formatCode>General</c:formatCode>
                <c:ptCount val="5"/>
                <c:pt idx="0">
                  <c:v>2008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</c:numCache>
            </c:numRef>
          </c:cat>
          <c:val>
            <c:numRef>
              <c:f>Munka1!$H$2:$H$6</c:f>
              <c:numCache>
                <c:formatCode>General</c:formatCode>
                <c:ptCount val="5"/>
                <c:pt idx="0">
                  <c:v>36.9</c:v>
                </c:pt>
                <c:pt idx="1">
                  <c:v>80</c:v>
                </c:pt>
                <c:pt idx="2">
                  <c:v>104.5</c:v>
                </c:pt>
                <c:pt idx="3">
                  <c:v>115</c:v>
                </c:pt>
                <c:pt idx="4">
                  <c:v>142.5</c:v>
                </c:pt>
              </c:numCache>
            </c:numRef>
          </c:val>
        </c:ser>
        <c:ser>
          <c:idx val="7"/>
          <c:order val="7"/>
          <c:tx>
            <c:strRef>
              <c:f>Munka1!$I$1</c:f>
              <c:strCache>
                <c:ptCount val="1"/>
                <c:pt idx="0">
                  <c:v>többi megújuló</c:v>
                </c:pt>
              </c:strCache>
            </c:strRef>
          </c:tx>
          <c:spPr>
            <a:solidFill>
              <a:srgbClr val="008A00"/>
            </a:solidFill>
            <a:ln w="6350">
              <a:solidFill>
                <a:prstClr val="white"/>
              </a:solidFill>
            </a:ln>
          </c:spPr>
          <c:invertIfNegative val="0"/>
          <c:cat>
            <c:numRef>
              <c:f>Munka1!$A$2:$A$6</c:f>
              <c:numCache>
                <c:formatCode>General</c:formatCode>
                <c:ptCount val="5"/>
                <c:pt idx="0">
                  <c:v>2008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</c:numCache>
            </c:numRef>
          </c:cat>
          <c:val>
            <c:numRef>
              <c:f>Munka1!$I$2:$I$6</c:f>
              <c:numCache>
                <c:formatCode>General</c:formatCode>
                <c:ptCount val="5"/>
                <c:pt idx="0">
                  <c:v>49.2</c:v>
                </c:pt>
                <c:pt idx="1">
                  <c:v>90</c:v>
                </c:pt>
                <c:pt idx="2">
                  <c:v>93.5</c:v>
                </c:pt>
                <c:pt idx="3">
                  <c:v>110</c:v>
                </c:pt>
                <c:pt idx="4">
                  <c:v>115.5</c:v>
                </c:pt>
              </c:numCache>
            </c:numRef>
          </c:val>
        </c:ser>
        <c:ser>
          <c:idx val="8"/>
          <c:order val="8"/>
          <c:tx>
            <c:strRef>
              <c:f>Munka1!$J$1</c:f>
              <c:strCache>
                <c:ptCount val="1"/>
                <c:pt idx="0">
                  <c:v>nettó import</c:v>
                </c:pt>
              </c:strCache>
            </c:strRef>
          </c:tx>
          <c:spPr>
            <a:solidFill>
              <a:srgbClr val="FF9999"/>
            </a:solidFill>
            <a:ln w="6350">
              <a:solidFill>
                <a:prstClr val="white"/>
              </a:solidFill>
            </a:ln>
          </c:spPr>
          <c:invertIfNegative val="0"/>
          <c:cat>
            <c:numRef>
              <c:f>Munka1!$A$2:$A$6</c:f>
              <c:numCache>
                <c:formatCode>General</c:formatCode>
                <c:ptCount val="5"/>
                <c:pt idx="0">
                  <c:v>2008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</c:numCache>
            </c:numRef>
          </c:cat>
          <c:val>
            <c:numRef>
              <c:f>Munka1!$J$2:$J$6</c:f>
              <c:numCache>
                <c:formatCode>General</c:formatCode>
                <c:ptCount val="5"/>
                <c:pt idx="3">
                  <c:v>20</c:v>
                </c:pt>
                <c:pt idx="4">
                  <c:v>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73097216"/>
        <c:axId val="73098752"/>
      </c:barChart>
      <c:catAx>
        <c:axId val="730972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b="1"/>
            </a:pPr>
            <a:endParaRPr lang="hu-HU"/>
          </a:p>
        </c:txPr>
        <c:crossAx val="73098752"/>
        <c:crosses val="autoZero"/>
        <c:auto val="1"/>
        <c:lblAlgn val="ctr"/>
        <c:lblOffset val="100"/>
        <c:noMultiLvlLbl val="0"/>
      </c:catAx>
      <c:valAx>
        <c:axId val="730987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b="1"/>
            </a:pPr>
            <a:endParaRPr lang="hu-HU"/>
          </a:p>
        </c:txPr>
        <c:crossAx val="73097216"/>
        <c:crosses val="autoZero"/>
        <c:crossBetween val="between"/>
      </c:valAx>
      <c:sp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</c:spPr>
    </c:plotArea>
    <c:legend>
      <c:legendPos val="r"/>
      <c:layout>
        <c:manualLayout>
          <c:xMode val="edge"/>
          <c:yMode val="edge"/>
          <c:x val="0.82974922828833653"/>
          <c:y val="1.3615080780498081E-2"/>
          <c:w val="0.1617505651187218"/>
          <c:h val="0.97276965571076901"/>
        </c:manualLayout>
      </c:layout>
      <c:overlay val="0"/>
      <c:txPr>
        <a:bodyPr/>
        <a:lstStyle/>
        <a:p>
          <a:pPr>
            <a:defRPr b="1"/>
          </a:pPr>
          <a:endParaRPr lang="hu-H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hu-H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víz</c:v>
                </c:pt>
              </c:strCache>
            </c:strRef>
          </c:tx>
          <c:spPr>
            <a:solidFill>
              <a:srgbClr val="0000FF"/>
            </a:solidFill>
            <a:ln>
              <a:solidFill>
                <a:prstClr val="white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Munka1!$A$2:$A$13</c:f>
              <c:numCache>
                <c:formatCode>General</c:formatCode>
                <c:ptCount val="1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</c:numCache>
            </c:numRef>
          </c:cat>
          <c:val>
            <c:numRef>
              <c:f>Munka1!$B$2:$B$13</c:f>
              <c:numCache>
                <c:formatCode>0.0</c:formatCode>
                <c:ptCount val="12"/>
                <c:pt idx="0">
                  <c:v>24.9</c:v>
                </c:pt>
                <c:pt idx="1">
                  <c:v>23.2</c:v>
                </c:pt>
                <c:pt idx="2">
                  <c:v>23.7</c:v>
                </c:pt>
                <c:pt idx="3">
                  <c:v>17.7</c:v>
                </c:pt>
                <c:pt idx="4">
                  <c:v>19.899999999999999</c:v>
                </c:pt>
                <c:pt idx="5">
                  <c:v>19.600000000000001</c:v>
                </c:pt>
                <c:pt idx="6">
                  <c:v>20</c:v>
                </c:pt>
                <c:pt idx="7">
                  <c:v>21.2</c:v>
                </c:pt>
                <c:pt idx="8">
                  <c:v>20.399999999999999</c:v>
                </c:pt>
                <c:pt idx="9">
                  <c:v>19</c:v>
                </c:pt>
                <c:pt idx="10">
                  <c:v>21</c:v>
                </c:pt>
                <c:pt idx="11">
                  <c:v>19.600000000000001</c:v>
                </c:pt>
              </c:numCache>
            </c:numRef>
          </c:val>
        </c:ser>
        <c:ser>
          <c:idx val="1"/>
          <c:order val="1"/>
          <c:tx>
            <c:strRef>
              <c:f>Munka1!$C$1</c:f>
              <c:strCache>
                <c:ptCount val="1"/>
                <c:pt idx="0">
                  <c:v>szél</c:v>
                </c:pt>
              </c:strCache>
            </c:strRef>
          </c:tx>
          <c:spPr>
            <a:solidFill>
              <a:srgbClr val="7030A0"/>
            </a:solidFill>
            <a:ln>
              <a:solidFill>
                <a:schemeClr val="bg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Munka1!$A$2:$A$13</c:f>
              <c:numCache>
                <c:formatCode>General</c:formatCode>
                <c:ptCount val="1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</c:numCache>
            </c:numRef>
          </c:cat>
          <c:val>
            <c:numRef>
              <c:f>Munka1!$C$2:$C$13</c:f>
              <c:numCache>
                <c:formatCode>0.0</c:formatCode>
                <c:ptCount val="12"/>
                <c:pt idx="0">
                  <c:v>7.6</c:v>
                </c:pt>
                <c:pt idx="1">
                  <c:v>10.5</c:v>
                </c:pt>
                <c:pt idx="2">
                  <c:v>15.8</c:v>
                </c:pt>
                <c:pt idx="3">
                  <c:v>18.7</c:v>
                </c:pt>
                <c:pt idx="4">
                  <c:v>25.5</c:v>
                </c:pt>
                <c:pt idx="5">
                  <c:v>27.2</c:v>
                </c:pt>
                <c:pt idx="6">
                  <c:v>30.7</c:v>
                </c:pt>
                <c:pt idx="7">
                  <c:v>39.700000000000003</c:v>
                </c:pt>
                <c:pt idx="8">
                  <c:v>40.6</c:v>
                </c:pt>
                <c:pt idx="9">
                  <c:v>38.4</c:v>
                </c:pt>
                <c:pt idx="10">
                  <c:v>37.800000000000004</c:v>
                </c:pt>
                <c:pt idx="11">
                  <c:v>46.4</c:v>
                </c:pt>
              </c:numCache>
            </c:numRef>
          </c:val>
        </c:ser>
        <c:ser>
          <c:idx val="2"/>
          <c:order val="2"/>
          <c:tx>
            <c:strRef>
              <c:f>Munka1!$D$1</c:f>
              <c:strCache>
                <c:ptCount val="1"/>
                <c:pt idx="0">
                  <c:v>bio</c:v>
                </c:pt>
              </c:strCache>
            </c:strRef>
          </c:tx>
          <c:spPr>
            <a:solidFill>
              <a:srgbClr val="00AC00"/>
            </a:solidFill>
            <a:ln>
              <a:solidFill>
                <a:schemeClr val="bg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Munka1!$A$2:$A$13</c:f>
              <c:numCache>
                <c:formatCode>General</c:formatCode>
                <c:ptCount val="1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</c:numCache>
            </c:numRef>
          </c:cat>
          <c:val>
            <c:numRef>
              <c:f>Munka1!$D$2:$D$13</c:f>
              <c:numCache>
                <c:formatCode>0.0</c:formatCode>
                <c:ptCount val="12"/>
                <c:pt idx="0">
                  <c:v>4.7</c:v>
                </c:pt>
                <c:pt idx="1">
                  <c:v>5.2</c:v>
                </c:pt>
                <c:pt idx="2">
                  <c:v>6</c:v>
                </c:pt>
                <c:pt idx="3">
                  <c:v>8.2000000000000011</c:v>
                </c:pt>
                <c:pt idx="4">
                  <c:v>10.1</c:v>
                </c:pt>
                <c:pt idx="5">
                  <c:v>14</c:v>
                </c:pt>
                <c:pt idx="6">
                  <c:v>18.5</c:v>
                </c:pt>
                <c:pt idx="7">
                  <c:v>23.9</c:v>
                </c:pt>
                <c:pt idx="8">
                  <c:v>27.5</c:v>
                </c:pt>
                <c:pt idx="9">
                  <c:v>30.3</c:v>
                </c:pt>
                <c:pt idx="10">
                  <c:v>33.9</c:v>
                </c:pt>
                <c:pt idx="11">
                  <c:v>36.700000000000003</c:v>
                </c:pt>
              </c:numCache>
            </c:numRef>
          </c:val>
        </c:ser>
        <c:ser>
          <c:idx val="3"/>
          <c:order val="3"/>
          <c:tx>
            <c:strRef>
              <c:f>Munka1!$E$1</c:f>
              <c:strCache>
                <c:ptCount val="1"/>
                <c:pt idx="0">
                  <c:v>nap</c:v>
                </c:pt>
              </c:strCache>
            </c:strRef>
          </c:tx>
          <c:spPr>
            <a:solidFill>
              <a:srgbClr val="FF0000"/>
            </a:solidFill>
            <a:ln>
              <a:solidFill>
                <a:prstClr val="white"/>
              </a:solidFill>
            </a:ln>
          </c:spPr>
          <c:invertIfNegative val="0"/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Munka1!$A$2:$A$13</c:f>
              <c:numCache>
                <c:formatCode>General</c:formatCode>
                <c:ptCount val="1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</c:numCache>
            </c:numRef>
          </c:cat>
          <c:val>
            <c:numRef>
              <c:f>Munka1!$E$2:$E$13</c:f>
              <c:numCache>
                <c:formatCode>0.0</c:formatCode>
                <c:ptCount val="12"/>
                <c:pt idx="0">
                  <c:v>0.1</c:v>
                </c:pt>
                <c:pt idx="1">
                  <c:v>0.1</c:v>
                </c:pt>
                <c:pt idx="2">
                  <c:v>0.2</c:v>
                </c:pt>
                <c:pt idx="3">
                  <c:v>0.30000000000000032</c:v>
                </c:pt>
                <c:pt idx="4">
                  <c:v>0.60000000000000064</c:v>
                </c:pt>
                <c:pt idx="5">
                  <c:v>1.3</c:v>
                </c:pt>
                <c:pt idx="6">
                  <c:v>2.2000000000000002</c:v>
                </c:pt>
                <c:pt idx="7">
                  <c:v>3.1</c:v>
                </c:pt>
                <c:pt idx="8">
                  <c:v>4.4000000000000004</c:v>
                </c:pt>
                <c:pt idx="9">
                  <c:v>6.6</c:v>
                </c:pt>
                <c:pt idx="10">
                  <c:v>11.7</c:v>
                </c:pt>
                <c:pt idx="11">
                  <c:v>18.899999999999999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69524864"/>
        <c:axId val="69547136"/>
      </c:barChart>
      <c:catAx>
        <c:axId val="695248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hu-HU"/>
          </a:p>
        </c:txPr>
        <c:crossAx val="69547136"/>
        <c:crosses val="autoZero"/>
        <c:auto val="1"/>
        <c:lblAlgn val="ctr"/>
        <c:lblOffset val="100"/>
        <c:noMultiLvlLbl val="0"/>
      </c:catAx>
      <c:valAx>
        <c:axId val="69547136"/>
        <c:scaling>
          <c:orientation val="minMax"/>
        </c:scaling>
        <c:delete val="0"/>
        <c:axPos val="l"/>
        <c:majorGridlines/>
        <c:numFmt formatCode="0" sourceLinked="0"/>
        <c:majorTickMark val="out"/>
        <c:minorTickMark val="out"/>
        <c:tickLblPos val="nextTo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b="1"/>
            </a:pPr>
            <a:endParaRPr lang="hu-HU"/>
          </a:p>
        </c:txPr>
        <c:crossAx val="69524864"/>
        <c:crosses val="autoZero"/>
        <c:crossBetween val="between"/>
        <c:minorUnit val="10"/>
      </c:valAx>
      <c:sp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</c:spPr>
    </c:plotArea>
    <c:legend>
      <c:legendPos val="b"/>
      <c:layout>
        <c:manualLayout>
          <c:xMode val="edge"/>
          <c:yMode val="edge"/>
          <c:x val="0.57934208223971995"/>
          <c:y val="0.92880371096333214"/>
          <c:w val="0.41909361329833777"/>
          <c:h val="5.4399213579443946E-2"/>
        </c:manualLayout>
      </c:layout>
      <c:overlay val="0"/>
      <c:txPr>
        <a:bodyPr/>
        <a:lstStyle/>
        <a:p>
          <a:pPr>
            <a:defRPr b="1"/>
          </a:pPr>
          <a:endParaRPr lang="hu-H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hu-H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Munka1!$B$1</c:f>
              <c:strCache>
                <c:ptCount val="1"/>
                <c:pt idx="0">
                  <c:v>Értékesítés</c:v>
                </c:pt>
              </c:strCache>
            </c:strRef>
          </c:tx>
          <c:dPt>
            <c:idx val="0"/>
            <c:bubble3D val="0"/>
            <c:spPr>
              <a:solidFill>
                <a:srgbClr val="0000FF"/>
              </a:solidFill>
              <a:ln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solidFill>
                <a:srgbClr val="7030A0"/>
              </a:solidFill>
              <a:ln>
                <a:solidFill>
                  <a:prstClr val="white"/>
                </a:solidFill>
              </a:ln>
            </c:spPr>
          </c:dPt>
          <c:dPt>
            <c:idx val="2"/>
            <c:bubble3D val="0"/>
            <c:spPr>
              <a:solidFill>
                <a:srgbClr val="FF0000"/>
              </a:solidFill>
              <a:ln>
                <a:solidFill>
                  <a:prstClr val="white"/>
                </a:solidFill>
              </a:ln>
            </c:spPr>
          </c:dPt>
          <c:dPt>
            <c:idx val="3"/>
            <c:bubble3D val="0"/>
            <c:spPr>
              <a:solidFill>
                <a:srgbClr val="00AC00"/>
              </a:solidFill>
              <a:ln>
                <a:solidFill>
                  <a:prstClr val="white"/>
                </a:solidFill>
              </a:ln>
            </c:spPr>
          </c:dPt>
          <c:dLbls>
            <c:dLbl>
              <c:idx val="4"/>
              <c:delete val="1"/>
            </c:dLbl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Munka1!$A$2:$A$6</c:f>
              <c:strCache>
                <c:ptCount val="5"/>
                <c:pt idx="0">
                  <c:v>víz</c:v>
                </c:pt>
                <c:pt idx="1">
                  <c:v>szél</c:v>
                </c:pt>
                <c:pt idx="2">
                  <c:v>nap</c:v>
                </c:pt>
                <c:pt idx="3">
                  <c:v>bio</c:v>
                </c:pt>
                <c:pt idx="4">
                  <c:v>földhő</c:v>
                </c:pt>
              </c:strCache>
            </c:strRef>
          </c:cat>
          <c:val>
            <c:numRef>
              <c:f>Munka1!$B$2:$B$6</c:f>
              <c:numCache>
                <c:formatCode>0.0%</c:formatCode>
                <c:ptCount val="5"/>
                <c:pt idx="0">
                  <c:v>0.16</c:v>
                </c:pt>
                <c:pt idx="1">
                  <c:v>0.38200000000000145</c:v>
                </c:pt>
                <c:pt idx="2">
                  <c:v>0.15600000000000044</c:v>
                </c:pt>
                <c:pt idx="3">
                  <c:v>0.30200000000000032</c:v>
                </c:pt>
                <c:pt idx="4">
                  <c:v>2.0000000000000052E-4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hu-H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Munka1!$B$1</c:f>
              <c:strCache>
                <c:ptCount val="1"/>
                <c:pt idx="0">
                  <c:v>Értékesítés</c:v>
                </c:pt>
              </c:strCache>
            </c:strRef>
          </c:tx>
          <c:dPt>
            <c:idx val="0"/>
            <c:bubble3D val="0"/>
            <c:spPr>
              <a:solidFill>
                <a:srgbClr val="0000FF"/>
              </a:solidFill>
              <a:ln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solidFill>
                <a:srgbClr val="7030A0"/>
              </a:solidFill>
              <a:ln>
                <a:solidFill>
                  <a:prstClr val="white"/>
                </a:solidFill>
              </a:ln>
            </c:spPr>
          </c:dPt>
          <c:dPt>
            <c:idx val="2"/>
            <c:bubble3D val="0"/>
            <c:spPr>
              <a:solidFill>
                <a:srgbClr val="FF0000"/>
              </a:solidFill>
              <a:ln>
                <a:solidFill>
                  <a:prstClr val="white"/>
                </a:solidFill>
              </a:ln>
            </c:spPr>
          </c:dPt>
          <c:dPt>
            <c:idx val="3"/>
            <c:bubble3D val="0"/>
            <c:spPr>
              <a:solidFill>
                <a:srgbClr val="00AC00"/>
              </a:solidFill>
              <a:ln>
                <a:solidFill>
                  <a:prstClr val="white"/>
                </a:solidFill>
              </a:ln>
            </c:spPr>
          </c:dPt>
          <c:dPt>
            <c:idx val="4"/>
            <c:bubble3D val="0"/>
            <c:spPr>
              <a:solidFill>
                <a:srgbClr val="CC6600"/>
              </a:solidFill>
              <a:ln>
                <a:solidFill>
                  <a:schemeClr val="bg1"/>
                </a:solidFill>
              </a:ln>
            </c:spPr>
          </c:dPt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layout>
                <c:manualLayout>
                  <c:x val="5.8225458468176901E-2"/>
                  <c:y val="-0.12763337403521466"/>
                </c:manualLayout>
              </c:layout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tx1"/>
                      </a:solidFill>
                    </a:defRPr>
                  </a:pPr>
                  <a:endParaRPr lang="hu-H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7876970408124197E-2"/>
                  <c:y val="-0.13466704368726232"/>
                </c:manualLayout>
              </c:layout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tx1"/>
                      </a:solidFill>
                    </a:defRPr>
                  </a:pPr>
                  <a:endParaRPr lang="hu-H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Munka1!$A$2:$A$6</c:f>
              <c:strCache>
                <c:ptCount val="5"/>
                <c:pt idx="0">
                  <c:v>víz</c:v>
                </c:pt>
                <c:pt idx="1">
                  <c:v>szél</c:v>
                </c:pt>
                <c:pt idx="2">
                  <c:v>nap</c:v>
                </c:pt>
                <c:pt idx="3">
                  <c:v>bio</c:v>
                </c:pt>
                <c:pt idx="4">
                  <c:v>földhő</c:v>
                </c:pt>
              </c:strCache>
            </c:strRef>
          </c:cat>
          <c:val>
            <c:numRef>
              <c:f>Munka1!$B$2:$B$6</c:f>
              <c:numCache>
                <c:formatCode>General</c:formatCode>
                <c:ptCount val="5"/>
                <c:pt idx="2" formatCode="0.0%">
                  <c:v>4.0000000000000022E-2</c:v>
                </c:pt>
                <c:pt idx="3" formatCode="0.0%">
                  <c:v>0.91400000000000003</c:v>
                </c:pt>
                <c:pt idx="4" formatCode="0.0%">
                  <c:v>4.5999999999999999E-2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hu-H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Munka1!$B$1</c:f>
              <c:strCache>
                <c:ptCount val="1"/>
                <c:pt idx="0">
                  <c:v>Értékesítés</c:v>
                </c:pt>
              </c:strCache>
            </c:strRef>
          </c:tx>
          <c:dPt>
            <c:idx val="0"/>
            <c:bubble3D val="0"/>
            <c:spPr>
              <a:solidFill>
                <a:srgbClr val="0000FF"/>
              </a:solidFill>
              <a:ln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solidFill>
                <a:srgbClr val="7030A0"/>
              </a:solidFill>
              <a:ln>
                <a:solidFill>
                  <a:prstClr val="white"/>
                </a:solidFill>
              </a:ln>
            </c:spPr>
          </c:dPt>
          <c:dPt>
            <c:idx val="2"/>
            <c:bubble3D val="0"/>
            <c:spPr>
              <a:solidFill>
                <a:srgbClr val="FF0000"/>
              </a:solidFill>
              <a:ln>
                <a:solidFill>
                  <a:prstClr val="white"/>
                </a:solidFill>
              </a:ln>
            </c:spPr>
          </c:dPt>
          <c:dPt>
            <c:idx val="3"/>
            <c:bubble3D val="0"/>
            <c:spPr>
              <a:solidFill>
                <a:srgbClr val="00AC00"/>
              </a:solidFill>
              <a:ln>
                <a:solidFill>
                  <a:prstClr val="white"/>
                </a:solidFill>
              </a:ln>
            </c:spPr>
          </c:dPt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4"/>
              <c:delete val="1"/>
            </c:dLbl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Munka1!$A$2:$A$6</c:f>
              <c:strCache>
                <c:ptCount val="5"/>
                <c:pt idx="0">
                  <c:v>víz</c:v>
                </c:pt>
                <c:pt idx="1">
                  <c:v>szél</c:v>
                </c:pt>
                <c:pt idx="2">
                  <c:v>nap</c:v>
                </c:pt>
                <c:pt idx="3">
                  <c:v>bio</c:v>
                </c:pt>
                <c:pt idx="4">
                  <c:v>földhő</c:v>
                </c:pt>
              </c:strCache>
            </c:strRef>
          </c:cat>
          <c:val>
            <c:numRef>
              <c:f>Munka1!$B$2:$B$6</c:f>
              <c:numCache>
                <c:formatCode>0.0%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hu-H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Munka1!$B$1</c:f>
              <c:strCache>
                <c:ptCount val="1"/>
                <c:pt idx="0">
                  <c:v>Értékesítés</c:v>
                </c:pt>
              </c:strCache>
            </c:strRef>
          </c:tx>
          <c:dPt>
            <c:idx val="0"/>
            <c:bubble3D val="0"/>
            <c:spPr>
              <a:solidFill>
                <a:srgbClr val="0000FF"/>
              </a:solidFill>
              <a:ln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solidFill>
                <a:srgbClr val="7030A0"/>
              </a:solidFill>
              <a:ln>
                <a:solidFill>
                  <a:prstClr val="white"/>
                </a:solidFill>
              </a:ln>
            </c:spPr>
          </c:dPt>
          <c:dPt>
            <c:idx val="2"/>
            <c:bubble3D val="0"/>
            <c:spPr>
              <a:solidFill>
                <a:srgbClr val="FF0000"/>
              </a:solidFill>
              <a:ln>
                <a:solidFill>
                  <a:prstClr val="white"/>
                </a:solidFill>
              </a:ln>
            </c:spPr>
          </c:dPt>
          <c:dPt>
            <c:idx val="3"/>
            <c:bubble3D val="0"/>
            <c:spPr>
              <a:solidFill>
                <a:srgbClr val="00AC00"/>
              </a:solidFill>
              <a:ln>
                <a:solidFill>
                  <a:prstClr val="white"/>
                </a:solidFill>
              </a:ln>
            </c:spPr>
          </c:dPt>
          <c:dPt>
            <c:idx val="4"/>
            <c:bubble3D val="0"/>
            <c:spPr>
              <a:solidFill>
                <a:srgbClr val="CC6600"/>
              </a:solidFill>
              <a:ln w="6350">
                <a:solidFill>
                  <a:schemeClr val="bg1"/>
                </a:solidFill>
              </a:ln>
            </c:spPr>
          </c:dPt>
          <c:dLbls>
            <c:dLbl>
              <c:idx val="0"/>
              <c:layout>
                <c:manualLayout>
                  <c:x val="0.10960086299892124"/>
                  <c:y val="-0.13959865935037791"/>
                </c:manualLayout>
              </c:layout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tx1"/>
                      </a:solidFill>
                    </a:defRPr>
                  </a:pPr>
                  <a:endParaRPr lang="hu-H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7876970408124197E-2"/>
                  <c:y val="-0.13466704368726243"/>
                </c:manualLayout>
              </c:layout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tx1"/>
                      </a:solidFill>
                    </a:defRPr>
                  </a:pPr>
                  <a:endParaRPr lang="hu-H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Munka1!$A$2:$A$6</c:f>
              <c:strCache>
                <c:ptCount val="5"/>
                <c:pt idx="0">
                  <c:v>víz</c:v>
                </c:pt>
                <c:pt idx="1">
                  <c:v>szél</c:v>
                </c:pt>
                <c:pt idx="2">
                  <c:v>nap</c:v>
                </c:pt>
                <c:pt idx="3">
                  <c:v>bio</c:v>
                </c:pt>
                <c:pt idx="4">
                  <c:v>földhő</c:v>
                </c:pt>
              </c:strCache>
            </c:strRef>
          </c:cat>
          <c:val>
            <c:numRef>
              <c:f>Munka1!$B$2:$B$6</c:f>
              <c:numCache>
                <c:formatCode>0.0%</c:formatCode>
                <c:ptCount val="5"/>
                <c:pt idx="0">
                  <c:v>4.8000000000000001E-2</c:v>
                </c:pt>
                <c:pt idx="1">
                  <c:v>0.115</c:v>
                </c:pt>
                <c:pt idx="2">
                  <c:v>6.1000000000000013E-2</c:v>
                </c:pt>
                <c:pt idx="3">
                  <c:v>0.7600000000000029</c:v>
                </c:pt>
                <c:pt idx="4">
                  <c:v>1.6000000000000021E-2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hu-H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2011.01.01-től</c:v>
                </c:pt>
              </c:strCache>
            </c:strRef>
          </c:tx>
          <c:spPr>
            <a:solidFill>
              <a:srgbClr val="002060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hu-H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Munka1!$A$2:$A$5</c:f>
              <c:strCache>
                <c:ptCount val="4"/>
                <c:pt idx="0">
                  <c:v>30 kWp-ig</c:v>
                </c:pt>
                <c:pt idx="1">
                  <c:v>30-100 kWp között</c:v>
                </c:pt>
                <c:pt idx="2">
                  <c:v>100-1000 kWp között</c:v>
                </c:pt>
                <c:pt idx="3">
                  <c:v>1000 kWp felett</c:v>
                </c:pt>
              </c:strCache>
            </c:strRef>
          </c:cat>
          <c:val>
            <c:numRef>
              <c:f>Munka1!$B$2:$B$5</c:f>
              <c:numCache>
                <c:formatCode>General</c:formatCode>
                <c:ptCount val="4"/>
                <c:pt idx="0">
                  <c:v>28.74</c:v>
                </c:pt>
                <c:pt idx="1">
                  <c:v>27.330000000000005</c:v>
                </c:pt>
                <c:pt idx="2">
                  <c:v>25.86</c:v>
                </c:pt>
                <c:pt idx="3">
                  <c:v>21.56</c:v>
                </c:pt>
              </c:numCache>
            </c:numRef>
          </c:val>
        </c:ser>
        <c:ser>
          <c:idx val="1"/>
          <c:order val="1"/>
          <c:tx>
            <c:strRef>
              <c:f>Munka1!$C$1</c:f>
              <c:strCache>
                <c:ptCount val="1"/>
                <c:pt idx="0">
                  <c:v>2012.01.01-től</c:v>
                </c:pt>
              </c:strCache>
            </c:strRef>
          </c:tx>
          <c:spPr>
            <a:solidFill>
              <a:srgbClr val="0070C0"/>
            </a:solidFill>
            <a:ln w="12700">
              <a:solidFill>
                <a:srgbClr val="00206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hu-H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Munka1!$A$2:$A$5</c:f>
              <c:strCache>
                <c:ptCount val="4"/>
                <c:pt idx="0">
                  <c:v>30 kWp-ig</c:v>
                </c:pt>
                <c:pt idx="1">
                  <c:v>30-100 kWp között</c:v>
                </c:pt>
                <c:pt idx="2">
                  <c:v>100-1000 kWp között</c:v>
                </c:pt>
                <c:pt idx="3">
                  <c:v>1000 kWp felett</c:v>
                </c:pt>
              </c:strCache>
            </c:strRef>
          </c:cat>
          <c:val>
            <c:numRef>
              <c:f>Munka1!$C$2:$C$5</c:f>
              <c:numCache>
                <c:formatCode>General</c:formatCode>
                <c:ptCount val="4"/>
                <c:pt idx="0">
                  <c:v>24.43</c:v>
                </c:pt>
                <c:pt idx="1">
                  <c:v>23.23</c:v>
                </c:pt>
                <c:pt idx="2">
                  <c:v>21.979999999999986</c:v>
                </c:pt>
                <c:pt idx="3">
                  <c:v>18.329999999999988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10"/>
        <c:axId val="73663232"/>
        <c:axId val="73664768"/>
      </c:barChart>
      <c:catAx>
        <c:axId val="73663232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hu-HU"/>
          </a:p>
        </c:txPr>
        <c:crossAx val="73664768"/>
        <c:crosses val="autoZero"/>
        <c:auto val="1"/>
        <c:lblAlgn val="ctr"/>
        <c:lblOffset val="100"/>
        <c:noMultiLvlLbl val="0"/>
      </c:catAx>
      <c:valAx>
        <c:axId val="7366476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hu-HU"/>
          </a:p>
        </c:txPr>
        <c:crossAx val="73663232"/>
        <c:crosses val="autoZero"/>
        <c:crossBetween val="between"/>
      </c:valAx>
      <c:spPr>
        <a:solidFill>
          <a:schemeClr val="accent5">
            <a:lumMod val="20000"/>
            <a:lumOff val="80000"/>
          </a:schemeClr>
        </a:solidFill>
      </c:spPr>
    </c:plotArea>
    <c:legend>
      <c:legendPos val="b"/>
      <c:layout>
        <c:manualLayout>
          <c:xMode val="edge"/>
          <c:yMode val="edge"/>
          <c:x val="0.26749354510777645"/>
          <c:y val="0.91341923546956361"/>
          <c:w val="0.49786077674619555"/>
          <c:h val="7.0300522164203974E-2"/>
        </c:manualLayout>
      </c:layout>
      <c:overlay val="0"/>
      <c:txPr>
        <a:bodyPr/>
        <a:lstStyle/>
        <a:p>
          <a:pPr>
            <a:defRPr b="1">
              <a:latin typeface="Arial" pitchFamily="34" charset="0"/>
              <a:cs typeface="Arial" pitchFamily="34" charset="0"/>
            </a:defRPr>
          </a:pPr>
          <a:endParaRPr lang="hu-H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hu-H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Munka1!$B$1</c:f>
              <c:strCache>
                <c:ptCount val="1"/>
                <c:pt idx="0">
                  <c:v>Értékesítés</c:v>
                </c:pt>
              </c:strCache>
            </c:strRef>
          </c:tx>
          <c:dPt>
            <c:idx val="0"/>
            <c:bubble3D val="0"/>
            <c:spPr>
              <a:solidFill>
                <a:srgbClr val="000099"/>
              </a:solidFill>
              <a:ln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solidFill>
                <a:srgbClr val="009600"/>
              </a:solidFill>
              <a:ln>
                <a:solidFill>
                  <a:prstClr val="white"/>
                </a:solidFill>
              </a:ln>
            </c:spPr>
          </c:dPt>
          <c:dPt>
            <c:idx val="2"/>
            <c:bubble3D val="0"/>
            <c:spPr>
              <a:solidFill>
                <a:srgbClr val="00B050"/>
              </a:solidFill>
              <a:ln>
                <a:solidFill>
                  <a:prstClr val="white"/>
                </a:solidFill>
              </a:ln>
            </c:spPr>
          </c:dPt>
          <c:dPt>
            <c:idx val="3"/>
            <c:bubble3D val="0"/>
            <c:spPr>
              <a:solidFill>
                <a:srgbClr val="92D050"/>
              </a:solidFill>
              <a:ln>
                <a:solidFill>
                  <a:prstClr val="white"/>
                </a:solidFill>
              </a:ln>
            </c:spPr>
          </c:dPt>
          <c:dPt>
            <c:idx val="4"/>
            <c:bubble3D val="0"/>
            <c:spPr>
              <a:solidFill>
                <a:srgbClr val="7030A0"/>
              </a:solidFill>
              <a:ln>
                <a:solidFill>
                  <a:prstClr val="white"/>
                </a:solidFill>
              </a:ln>
            </c:spPr>
          </c:dPt>
          <c:dPt>
            <c:idx val="5"/>
            <c:bubble3D val="0"/>
            <c:spPr>
              <a:solidFill>
                <a:srgbClr val="FF0000"/>
              </a:solidFill>
              <a:ln>
                <a:solidFill>
                  <a:prstClr val="white"/>
                </a:solidFill>
              </a:ln>
            </c:spPr>
          </c:dPt>
          <c:dPt>
            <c:idx val="6"/>
            <c:bubble3D val="0"/>
            <c:spPr>
              <a:solidFill>
                <a:srgbClr val="FFFF00"/>
              </a:solidFill>
            </c:spPr>
          </c:dPt>
          <c:dPt>
            <c:idx val="7"/>
            <c:bubble3D val="0"/>
            <c:spPr>
              <a:solidFill>
                <a:srgbClr val="C00000"/>
              </a:solidFill>
              <a:ln>
                <a:solidFill>
                  <a:prstClr val="white"/>
                </a:solidFill>
              </a:ln>
            </c:spPr>
          </c:dPt>
          <c:dPt>
            <c:idx val="8"/>
            <c:bubble3D val="0"/>
            <c:spPr>
              <a:solidFill>
                <a:srgbClr val="CC6600"/>
              </a:solidFill>
              <a:ln>
                <a:solidFill>
                  <a:prstClr val="white"/>
                </a:solidFill>
              </a:ln>
            </c:spPr>
          </c:dPt>
          <c:dPt>
            <c:idx val="9"/>
            <c:bubble3D val="0"/>
            <c:spPr>
              <a:solidFill>
                <a:srgbClr val="660066"/>
              </a:solidFill>
            </c:spPr>
          </c:dPt>
          <c:dPt>
            <c:idx val="10"/>
            <c:bubble3D val="0"/>
            <c:spPr>
              <a:solidFill>
                <a:srgbClr val="FFC000"/>
              </a:solidFill>
              <a:ln>
                <a:solidFill>
                  <a:prstClr val="white"/>
                </a:solidFill>
              </a:ln>
            </c:spPr>
          </c:dPt>
          <c:dLbls>
            <c:dLbl>
              <c:idx val="0"/>
              <c:layout>
                <c:manualLayout>
                  <c:x val="-0.21639959448858048"/>
                  <c:y val="0.10544356182646371"/>
                </c:manualLayout>
              </c:layout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defRPr>
                  </a:pPr>
                  <a:endParaRPr lang="hu-H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6234857776353759E-2"/>
                  <c:y val="-2.16603710698811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8640321315315505E-2"/>
                  <c:y val="-1.65851016553716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defRPr>
                  </a:pPr>
                  <a:endParaRPr lang="hu-H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4178627596138619E-2"/>
                  <c:y val="-1.0681868681257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.2286687549952304"/>
                  <c:y val="-9.21142095322742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5844792437819841E-2"/>
                  <c:y val="-1.31146539273413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9.6803651076023234E-2"/>
                  <c:y val="-8.69014553938452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4.4491619062351523E-2"/>
                  <c:y val="-3.1924230641039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latin typeface="Arial" pitchFamily="34" charset="0"/>
                    <a:cs typeface="Arial" pitchFamily="34" charset="0"/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Munka1!$A$2:$A$13</c:f>
              <c:strCache>
                <c:ptCount val="12"/>
                <c:pt idx="0">
                  <c:v>1. negyedév</c:v>
                </c:pt>
                <c:pt idx="1">
                  <c:v>2. negyedév</c:v>
                </c:pt>
                <c:pt idx="2">
                  <c:v>3. negyedév</c:v>
                </c:pt>
                <c:pt idx="3">
                  <c:v>4. negyedév</c:v>
                </c:pt>
                <c:pt idx="4">
                  <c:v>1. negyedév</c:v>
                </c:pt>
                <c:pt idx="5">
                  <c:v>2. negyedév</c:v>
                </c:pt>
                <c:pt idx="6">
                  <c:v>3. negyedév</c:v>
                </c:pt>
                <c:pt idx="7">
                  <c:v>4. negyedév</c:v>
                </c:pt>
                <c:pt idx="8">
                  <c:v>1. negyedév</c:v>
                </c:pt>
                <c:pt idx="9">
                  <c:v>2. negyedév</c:v>
                </c:pt>
                <c:pt idx="10">
                  <c:v>3. negyedév</c:v>
                </c:pt>
                <c:pt idx="11">
                  <c:v>4. negyedév</c:v>
                </c:pt>
              </c:strCache>
            </c:strRef>
          </c:cat>
          <c:val>
            <c:numRef>
              <c:f>Munka1!$B$2:$B$13</c:f>
              <c:numCache>
                <c:formatCode>0.00%</c:formatCode>
                <c:ptCount val="12"/>
                <c:pt idx="0">
                  <c:v>0.32420000000000032</c:v>
                </c:pt>
                <c:pt idx="1">
                  <c:v>7.4800000000000033E-2</c:v>
                </c:pt>
                <c:pt idx="2">
                  <c:v>2.4299999999999999E-2</c:v>
                </c:pt>
                <c:pt idx="3">
                  <c:v>8.7000000000000046E-3</c:v>
                </c:pt>
                <c:pt idx="4">
                  <c:v>9.11E-2</c:v>
                </c:pt>
                <c:pt idx="5">
                  <c:v>1.2900000000000003E-2</c:v>
                </c:pt>
                <c:pt idx="6">
                  <c:v>0.30120000000000002</c:v>
                </c:pt>
                <c:pt idx="7">
                  <c:v>1.2800000000000021E-2</c:v>
                </c:pt>
                <c:pt idx="8">
                  <c:v>8.1000000000000003E-2</c:v>
                </c:pt>
                <c:pt idx="9">
                  <c:v>2.4199999999999989E-2</c:v>
                </c:pt>
                <c:pt idx="10">
                  <c:v>4.4500000000000033E-2</c:v>
                </c:pt>
                <c:pt idx="11">
                  <c:v>3.0000000000000079E-4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txPr>
    <a:bodyPr/>
    <a:lstStyle/>
    <a:p>
      <a:pPr>
        <a:defRPr sz="1800"/>
      </a:pPr>
      <a:endParaRPr lang="hu-H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653871391076113E-2"/>
          <c:y val="3.7596007850979662E-2"/>
          <c:w val="0.92506835083114558"/>
          <c:h val="0.82318797911343189"/>
        </c:manualLayout>
      </c:layout>
      <c:areaChart>
        <c:grouping val="stacke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Sorozat 1</c:v>
                </c:pt>
              </c:strCache>
            </c:strRef>
          </c:tx>
          <c:spPr>
            <a:solidFill>
              <a:srgbClr val="0070C0">
                <a:alpha val="50196"/>
              </a:srgbClr>
            </a:solidFill>
          </c:spPr>
          <c:cat>
            <c:numRef>
              <c:f>Munka1!$A$2:$A$19</c:f>
              <c:numCache>
                <c:formatCode>0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numCache>
            </c:numRef>
          </c:cat>
          <c:val>
            <c:numRef>
              <c:f>Munka1!$B$2:$B$19</c:f>
              <c:numCache>
                <c:formatCode>General</c:formatCode>
                <c:ptCount val="18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4805632"/>
        <c:axId val="74807168"/>
      </c:areaChart>
      <c:catAx>
        <c:axId val="74805632"/>
        <c:scaling>
          <c:orientation val="minMax"/>
        </c:scaling>
        <c:delete val="0"/>
        <c:axPos val="b"/>
        <c:majorGridlines/>
        <c:numFmt formatCode="0" sourceLinked="1"/>
        <c:majorTickMark val="out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 rot="-5400000" vert="horz"/>
          <a:lstStyle/>
          <a:p>
            <a:pPr>
              <a:defRPr sz="1400" b="1"/>
            </a:pPr>
            <a:endParaRPr lang="hu-HU"/>
          </a:p>
        </c:txPr>
        <c:crossAx val="74807168"/>
        <c:crosses val="autoZero"/>
        <c:auto val="1"/>
        <c:lblAlgn val="ctr"/>
        <c:lblOffset val="100"/>
        <c:noMultiLvlLbl val="0"/>
      </c:catAx>
      <c:valAx>
        <c:axId val="74807168"/>
        <c:scaling>
          <c:orientation val="minMax"/>
          <c:max val="60"/>
        </c:scaling>
        <c:delete val="0"/>
        <c:axPos val="l"/>
        <c:majorGridlines/>
        <c:numFmt formatCode="General" sourceLinked="1"/>
        <c:majorTickMark val="out"/>
        <c:minorTickMark val="out"/>
        <c:tickLblPos val="nextTo"/>
        <c:spPr>
          <a:ln w="19050">
            <a:solidFill>
              <a:prstClr val="black"/>
            </a:solidFill>
          </a:ln>
        </c:spPr>
        <c:txPr>
          <a:bodyPr/>
          <a:lstStyle/>
          <a:p>
            <a:pPr>
              <a:defRPr b="1"/>
            </a:pPr>
            <a:endParaRPr lang="hu-HU"/>
          </a:p>
        </c:txPr>
        <c:crossAx val="74805632"/>
        <c:crosses val="autoZero"/>
        <c:crossBetween val="midCat"/>
        <c:majorUnit val="10"/>
        <c:minorUnit val="2"/>
      </c:valAx>
      <c:spPr>
        <a:solidFill>
          <a:srgbClr val="FFFFBD"/>
        </a:solidFill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hu-HU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735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6" tIns="45378" rIns="90756" bIns="45378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25875" y="0"/>
            <a:ext cx="292735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6" tIns="45378" rIns="90756" bIns="4537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39775"/>
            <a:ext cx="4922837" cy="36909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4688" y="4676775"/>
            <a:ext cx="5405437" cy="4430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6" tIns="45378" rIns="90756" bIns="453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51963"/>
            <a:ext cx="292735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6" tIns="45378" rIns="90756" bIns="45378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25875" y="9351963"/>
            <a:ext cx="292735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6" tIns="45378" rIns="90756" bIns="4537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98904F8-1480-4FCC-9DD8-9A97B465CFE5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854866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334F90E-0BFF-4009-8E6A-B86240E79F11}" type="slidenum">
              <a:rPr lang="hu-HU" smtClean="0"/>
              <a:pPr eaLnBrk="1" hangingPunct="1"/>
              <a:t>1</a:t>
            </a:fld>
            <a:endParaRPr lang="hu-HU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39775"/>
            <a:ext cx="4921250" cy="3690938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Pöyry transparent logo flattened with the background image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2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3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4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5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6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7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8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9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10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11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12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13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14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15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16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17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18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19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20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21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22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23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24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25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26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BD8B099-6408-44BF-8C8B-01C79F3F747A}" type="slidenum">
              <a:rPr lang="hu-HU" smtClean="0"/>
              <a:pPr/>
              <a:t>27</a:t>
            </a:fld>
            <a:endParaRPr lang="hu-HU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38188"/>
            <a:ext cx="4922837" cy="3692525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5166" y="4677995"/>
            <a:ext cx="5404481" cy="442921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79388" y="179388"/>
            <a:ext cx="8780462" cy="0"/>
          </a:xfrm>
          <a:prstGeom prst="line">
            <a:avLst/>
          </a:prstGeom>
          <a:noFill/>
          <a:ln w="19050">
            <a:solidFill>
              <a:srgbClr val="FF850E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defRPr sz="3000">
                <a:solidFill>
                  <a:srgbClr val="FF850E"/>
                </a:solidFill>
              </a:defRPr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76463" y="4965700"/>
            <a:ext cx="6586537" cy="1133475"/>
          </a:xfrm>
        </p:spPr>
        <p:txBody>
          <a:bodyPr/>
          <a:lstStyle>
            <a:lvl1pPr marL="0" indent="0">
              <a:spcBef>
                <a:spcPct val="0"/>
              </a:spcBef>
              <a:buFont typeface="Symbol" pitchFamily="18" charset="2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smtClean="0"/>
              <a:t>EVENT / PRESENTATION TITLE BOLD</a:t>
            </a:r>
            <a:br>
              <a:rPr lang="en-GB" noProof="0" smtClean="0"/>
            </a:br>
            <a:r>
              <a:rPr lang="en-GB" noProof="0" smtClean="0"/>
              <a:t>Month day, Year</a:t>
            </a:r>
            <a:br>
              <a:rPr lang="en-GB" noProof="0" smtClean="0"/>
            </a:br>
            <a:r>
              <a:rPr lang="en-GB" noProof="0" smtClean="0"/>
              <a:t>Name of presenter, Pöyry</a:t>
            </a:r>
          </a:p>
        </p:txBody>
      </p:sp>
    </p:spTree>
    <p:extLst>
      <p:ext uri="{BB962C8B-B14F-4D97-AF65-F5344CB8AC3E}">
        <p14:creationId xmlns:p14="http://schemas.microsoft.com/office/powerpoint/2010/main" val="1889584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0">
        <p:circle/>
      </p:transition>
    </mc:Choice>
    <mc:Fallback xmlns="">
      <p:transition spd="slow" advClick="0" advTm="20000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Témakörök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52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0">
        <p:circle/>
      </p:transition>
    </mc:Choice>
    <mc:Fallback xmlns="">
      <p:transition spd="slow" advClick="0" advTm="20000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Témakörök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984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0">
        <p:circle/>
      </p:transition>
    </mc:Choice>
    <mc:Fallback xmlns="">
      <p:transition spd="slow" advClick="0" advTm="20000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11188" y="1619250"/>
            <a:ext cx="3989387" cy="4462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752975" y="1619250"/>
            <a:ext cx="3990975" cy="4462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Témakörök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3654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0">
        <p:circle/>
      </p:transition>
    </mc:Choice>
    <mc:Fallback xmlns="">
      <p:transition spd="slow" advClick="0" advTm="20000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Témakörök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097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0">
        <p:circle/>
      </p:transition>
    </mc:Choice>
    <mc:Fallback xmlns="">
      <p:transition spd="slow" advClick="0" advTm="20000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Témakörök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2835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0">
        <p:circle/>
      </p:transition>
    </mc:Choice>
    <mc:Fallback xmlns="">
      <p:transition spd="slow" advClick="0" advTm="20000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Témakörök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578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0">
        <p:circle/>
      </p:transition>
    </mc:Choice>
    <mc:Fallback xmlns="">
      <p:transition spd="slow" advClick="0" advTm="20000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Témakörök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95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0">
        <p:circle/>
      </p:transition>
    </mc:Choice>
    <mc:Fallback xmlns="">
      <p:transition spd="slow" advClick="0" advTm="20000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Témakörök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3213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0">
        <p:circle/>
      </p:transition>
    </mc:Choice>
    <mc:Fallback xmlns="">
      <p:transition spd="slow" advClick="0" advTm="20000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Témakörök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9012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0">
        <p:circle/>
      </p:transition>
    </mc:Choice>
    <mc:Fallback xmlns="">
      <p:transition spd="slow" advClick="0" advTm="20000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711950" y="466725"/>
            <a:ext cx="2032000" cy="561498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11188" y="466725"/>
            <a:ext cx="5948362" cy="561498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Témakörök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6079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0">
        <p:circle/>
      </p:transition>
    </mc:Choice>
    <mc:Fallback xmlns="">
      <p:transition spd="slow" advClick="0" advTm="20000">
        <p:circl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Cím, szöveg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11188" y="466725"/>
            <a:ext cx="8132762" cy="10795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611188" y="1619250"/>
            <a:ext cx="3989387" cy="44624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752975" y="1619250"/>
            <a:ext cx="3990975" cy="44624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Témakörök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8622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0">
        <p:circle/>
      </p:transition>
    </mc:Choice>
    <mc:Fallback xmlns="">
      <p:transition spd="slow" advClick="0" advTm="20000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öyry_logo_30_mm_rgb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381750"/>
            <a:ext cx="1295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11188" y="466725"/>
            <a:ext cx="8132762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619250"/>
            <a:ext cx="8132762" cy="446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50825" y="6750050"/>
            <a:ext cx="719138" cy="10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6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Line 8"/>
          <p:cNvSpPr>
            <a:spLocks noChangeShapeType="1"/>
          </p:cNvSpPr>
          <p:nvPr/>
        </p:nvSpPr>
        <p:spPr bwMode="auto">
          <a:xfrm>
            <a:off x="179388" y="6315075"/>
            <a:ext cx="8780462" cy="0"/>
          </a:xfrm>
          <a:prstGeom prst="line">
            <a:avLst/>
          </a:prstGeom>
          <a:noFill/>
          <a:ln w="3175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endParaRPr lang="hu-HU"/>
          </a:p>
        </p:txBody>
      </p:sp>
      <p:sp>
        <p:nvSpPr>
          <p:cNvPr id="1031" name="Line 9"/>
          <p:cNvSpPr>
            <a:spLocks noChangeShapeType="1"/>
          </p:cNvSpPr>
          <p:nvPr/>
        </p:nvSpPr>
        <p:spPr bwMode="auto">
          <a:xfrm>
            <a:off x="179388" y="179388"/>
            <a:ext cx="8780462" cy="0"/>
          </a:xfrm>
          <a:prstGeom prst="line">
            <a:avLst/>
          </a:prstGeom>
          <a:noFill/>
          <a:ln w="19050">
            <a:solidFill>
              <a:srgbClr val="FF850E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pic>
        <p:nvPicPr>
          <p:cNvPr id="1032" name="Picture 10" descr="etvlogo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150" y="6400800"/>
            <a:ext cx="6477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Rectangle 11"/>
          <p:cNvSpPr>
            <a:spLocks noChangeArrowheads="1"/>
          </p:cNvSpPr>
          <p:nvPr userDrawn="1"/>
        </p:nvSpPr>
        <p:spPr bwMode="auto">
          <a:xfrm>
            <a:off x="4252913" y="6597650"/>
            <a:ext cx="719137" cy="10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r"/>
            <a:r>
              <a:rPr lang="hu-HU" sz="600"/>
              <a:t>Dátum</a:t>
            </a:r>
            <a:endParaRPr lang="en-GB" sz="600"/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43213" y="6453188"/>
            <a:ext cx="2159000" cy="10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600"/>
            </a:lvl1pPr>
          </a:lstStyle>
          <a:p>
            <a:pPr>
              <a:defRPr/>
            </a:pPr>
            <a:r>
              <a:rPr lang="hu-HU"/>
              <a:t>Témakörök</a:t>
            </a:r>
            <a:endParaRPr lang="en-GB"/>
          </a:p>
        </p:txBody>
      </p:sp>
      <p:sp>
        <p:nvSpPr>
          <p:cNvPr id="1035" name="Rectangle 13"/>
          <p:cNvSpPr>
            <a:spLocks noChangeArrowheads="1"/>
          </p:cNvSpPr>
          <p:nvPr userDrawn="1"/>
        </p:nvSpPr>
        <p:spPr bwMode="auto">
          <a:xfrm>
            <a:off x="5111750" y="6470650"/>
            <a:ext cx="179388" cy="71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fld id="{8952BAB0-89B0-48E8-8205-E33E445055BB}" type="slidenum">
              <a:rPr lang="en-GB" sz="600"/>
              <a:pPr/>
              <a:t>‹#›</a:t>
            </a:fld>
            <a:endParaRPr lang="en-GB" sz="6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</p:sldLayoutIdLst>
  <mc:AlternateContent xmlns:mc="http://schemas.openxmlformats.org/markup-compatibility/2006" xmlns:p14="http://schemas.microsoft.com/office/powerpoint/2010/main">
    <mc:Choice Requires="p14">
      <p:transition spd="slow" p14:dur="800" advClick="0" advTm="20000">
        <p:circle/>
      </p:transition>
    </mc:Choice>
    <mc:Fallback xmlns="">
      <p:transition spd="slow" advClick="0" advTm="20000">
        <p:circle/>
      </p:transition>
    </mc:Fallback>
  </mc:AlternateConten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9pPr>
    </p:titleStyle>
    <p:bodyStyle>
      <a:lvl1pPr marL="180975" indent="-180975" algn="l" rtl="0" eaLnBrk="0" fontAlgn="base" hangingPunct="0">
        <a:spcBef>
          <a:spcPct val="20000"/>
        </a:spcBef>
        <a:spcAft>
          <a:spcPct val="0"/>
        </a:spcAft>
        <a:buClr>
          <a:srgbClr val="FF850E"/>
        </a:buClr>
        <a:buSzPct val="110000"/>
        <a:buFont typeface="Symbol" pitchFamily="18" charset="2"/>
        <a:buChar char="·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630238" indent="-1841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0000"/>
        <a:buFont typeface="Arial" charset="0"/>
        <a:buChar char="–"/>
        <a:defRPr sz="1400">
          <a:solidFill>
            <a:schemeClr val="tx1"/>
          </a:solidFill>
          <a:latin typeface="+mn-lt"/>
        </a:defRPr>
      </a:lvl2pPr>
      <a:lvl3pPr marL="984250" indent="-17462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3pPr>
      <a:lvl4pPr marL="1339850" indent="-17621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4pPr>
      <a:lvl5pPr marL="170180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5pPr>
      <a:lvl6pPr marL="215900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6pPr>
      <a:lvl7pPr marL="261620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7pPr>
      <a:lvl8pPr marL="307340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8pPr>
      <a:lvl9pPr marL="353060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Excel_97-2003_Worksheet2.xls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5" Type="http://schemas.openxmlformats.org/officeDocument/2006/relationships/oleObject" Target="../embeddings/Microsoft_Excel_97-2003_Worksheet1.xls"/><Relationship Id="rId4" Type="http://schemas.openxmlformats.org/officeDocument/2006/relationships/oleObject" Target="../embeddings/oleObject1.bin"/><Relationship Id="rId9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Excel_97-2003_Worksheet4.xls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png"/><Relationship Id="rId5" Type="http://schemas.openxmlformats.org/officeDocument/2006/relationships/oleObject" Target="../embeddings/Microsoft_Excel_97-2003_Worksheet3.xls"/><Relationship Id="rId4" Type="http://schemas.openxmlformats.org/officeDocument/2006/relationships/oleObject" Target="../embeddings/oleObject3.bin"/><Relationship Id="rId9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17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179388" y="179388"/>
            <a:ext cx="8780462" cy="6496050"/>
            <a:chOff x="113" y="113"/>
            <a:chExt cx="5531" cy="4092"/>
          </a:xfrm>
        </p:grpSpPr>
        <p:pic>
          <p:nvPicPr>
            <p:cNvPr id="4102" name="Picture 3" descr="Pöyry_startslide_120ppi_MR_hydroelect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113"/>
              <a:ext cx="5531" cy="40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3" name="Line 4"/>
            <p:cNvSpPr>
              <a:spLocks noChangeShapeType="1"/>
            </p:cNvSpPr>
            <p:nvPr/>
          </p:nvSpPr>
          <p:spPr bwMode="auto">
            <a:xfrm>
              <a:off x="113" y="113"/>
              <a:ext cx="5531" cy="0"/>
            </a:xfrm>
            <a:prstGeom prst="line">
              <a:avLst/>
            </a:prstGeom>
            <a:noFill/>
            <a:ln w="19050">
              <a:solidFill>
                <a:srgbClr val="FF850E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4099" name="Rectangle 9"/>
          <p:cNvSpPr>
            <a:spLocks noGrp="1" noChangeArrowheads="1"/>
          </p:cNvSpPr>
          <p:nvPr>
            <p:ph type="ctrTitle"/>
          </p:nvPr>
        </p:nvSpPr>
        <p:spPr>
          <a:xfrm>
            <a:off x="611188" y="466724"/>
            <a:ext cx="8132762" cy="1162075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</a:pPr>
            <a:r>
              <a:rPr lang="hu-HU" sz="32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 Energia Alapítvány</a:t>
            </a:r>
            <a:r>
              <a:rPr lang="hu-HU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hu-HU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magyar energia- és környezetpolitika új kihívásai</a:t>
            </a:r>
            <a:br>
              <a:rPr lang="hu-HU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A megújuló energiaforrások hasznosítási helyzete</a:t>
            </a:r>
            <a:endParaRPr lang="en-GB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6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323529" y="4599582"/>
            <a:ext cx="7416824" cy="1997770"/>
          </a:xfrm>
        </p:spPr>
        <p:txBody>
          <a:bodyPr/>
          <a:lstStyle/>
          <a:p>
            <a:pPr eaLnBrk="1" hangingPunct="1">
              <a:defRPr/>
            </a:pPr>
            <a:r>
              <a:rPr lang="hu-H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megújuló energiák térhódítása Európában</a:t>
            </a:r>
          </a:p>
          <a:p>
            <a:pPr eaLnBrk="1" hangingPunct="1">
              <a:defRPr/>
            </a:pPr>
            <a:endParaRPr lang="hu-HU" sz="1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defRPr/>
            </a:pPr>
            <a:r>
              <a:rPr lang="hu-H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Dr. Stróbl Alajos</a:t>
            </a:r>
          </a:p>
          <a:p>
            <a:pPr eaLnBrk="1" hangingPunct="1">
              <a:defRPr/>
            </a:pPr>
            <a:endParaRPr lang="hu-HU" sz="1200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defRPr/>
            </a:pPr>
            <a:r>
              <a:rPr lang="hu-H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Budapest, 2012. november 15.  14:20-14:40</a:t>
            </a:r>
            <a:endParaRPr lang="en-GB" sz="2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1" name="Picture 11" descr="etvlogo"/>
          <p:cNvPicPr>
            <a:picLocks noChangeAspect="1" noChangeArrowheads="1"/>
          </p:cNvPicPr>
          <p:nvPr/>
        </p:nvPicPr>
        <p:blipFill>
          <a:blip r:embed="rId4" cstate="print">
            <a:lum bright="70000" contrast="-7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1844675"/>
            <a:ext cx="2006600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llipszis 7"/>
          <p:cNvSpPr/>
          <p:nvPr/>
        </p:nvSpPr>
        <p:spPr bwMode="auto">
          <a:xfrm>
            <a:off x="8604448" y="6309320"/>
            <a:ext cx="360040" cy="360040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20</a:t>
            </a:r>
          </a:p>
        </p:txBody>
      </p:sp>
      <p:sp>
        <p:nvSpPr>
          <p:cNvPr id="9" name="Szövegdoboz 8"/>
          <p:cNvSpPr txBox="1"/>
          <p:nvPr/>
        </p:nvSpPr>
        <p:spPr>
          <a:xfrm>
            <a:off x="179512" y="184448"/>
            <a:ext cx="396000" cy="28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b="1" dirty="0" smtClean="0">
                <a:solidFill>
                  <a:srgbClr val="FF3300"/>
                </a:solidFill>
                <a:latin typeface="Arial Black" pitchFamily="34" charset="0"/>
              </a:rPr>
              <a:t>1.</a:t>
            </a:r>
            <a:endParaRPr lang="hu-HU" sz="1600" b="1" dirty="0">
              <a:solidFill>
                <a:srgbClr val="FF33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slow" advClick="0" advTm="20000"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1. A megújulók átalakítása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WordArt 3"/>
          <p:cNvSpPr>
            <a:spLocks noChangeArrowheads="1" noChangeShapeType="1" noTextEdit="1"/>
          </p:cNvSpPr>
          <p:nvPr/>
        </p:nvSpPr>
        <p:spPr bwMode="auto">
          <a:xfrm>
            <a:off x="207963" y="404664"/>
            <a:ext cx="4008437" cy="4270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b="1" kern="10">
                <a:ln w="9525">
                  <a:solidFill>
                    <a:srgbClr val="000080"/>
                  </a:solidFill>
                  <a:round/>
                  <a:headEnd/>
                  <a:tailEnd/>
                </a:ln>
                <a:solidFill>
                  <a:srgbClr val="CCCCFF"/>
                </a:solidFill>
                <a:effectLst>
                  <a:outerShdw dist="35921" dir="2700000" algn="ctr" rotWithShape="0">
                    <a:schemeClr val="tx1"/>
                  </a:outerShdw>
                </a:effectLst>
                <a:latin typeface="Arial Black"/>
              </a:rPr>
              <a:t>Primerenergia-hordozók</a:t>
            </a:r>
          </a:p>
        </p:txBody>
      </p:sp>
      <p:sp>
        <p:nvSpPr>
          <p:cNvPr id="6" name="WordArt 4"/>
          <p:cNvSpPr>
            <a:spLocks noChangeArrowheads="1" noChangeShapeType="1" noTextEdit="1"/>
          </p:cNvSpPr>
          <p:nvPr/>
        </p:nvSpPr>
        <p:spPr bwMode="auto">
          <a:xfrm>
            <a:off x="379413" y="5467202"/>
            <a:ext cx="4008437" cy="4270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b="1" kern="10">
                <a:ln w="9525">
                  <a:solidFill>
                    <a:srgbClr val="990099"/>
                  </a:solidFill>
                  <a:round/>
                  <a:headEnd/>
                  <a:tailEnd/>
                </a:ln>
                <a:solidFill>
                  <a:srgbClr val="CC99FF"/>
                </a:solidFill>
                <a:effectLst>
                  <a:outerShdw dist="35921" dir="2700000" algn="ctr" rotWithShape="0">
                    <a:schemeClr val="tx1"/>
                  </a:outerShdw>
                </a:effectLst>
                <a:latin typeface="Arial Black"/>
              </a:rPr>
              <a:t>Végső energiahordozók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787400" y="3725714"/>
            <a:ext cx="2447925" cy="649288"/>
          </a:xfrm>
          <a:prstGeom prst="rect">
            <a:avLst/>
          </a:prstGeom>
          <a:solidFill>
            <a:srgbClr val="CC0099"/>
          </a:solidFill>
          <a:ln w="12700">
            <a:noFill/>
            <a:miter lim="800000"/>
            <a:headEnd/>
            <a:tailEnd/>
          </a:ln>
          <a:effectLst>
            <a:outerShdw dist="53882" dir="2700000" algn="ctr" rotWithShape="0">
              <a:schemeClr val="tx1"/>
            </a:outerShdw>
          </a:effectLst>
        </p:spPr>
        <p:txBody>
          <a:bodyPr wrap="none" lIns="90000" tIns="46800" rIns="90000" bIns="46800" anchor="ctr"/>
          <a:lstStyle/>
          <a:p>
            <a:pPr algn="ctr"/>
            <a:r>
              <a:rPr lang="hu-H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Villamos energia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467100" y="3725714"/>
            <a:ext cx="2447925" cy="649288"/>
          </a:xfrm>
          <a:prstGeom prst="rect">
            <a:avLst/>
          </a:prstGeom>
          <a:solidFill>
            <a:srgbClr val="FF6600"/>
          </a:solidFill>
          <a:ln w="12700">
            <a:noFill/>
            <a:miter lim="800000"/>
            <a:headEnd/>
            <a:tailEnd/>
          </a:ln>
          <a:effectLst>
            <a:outerShdw dist="53882" dir="2700000" algn="ctr" rotWithShape="0">
              <a:schemeClr val="tx1"/>
            </a:outerShdw>
          </a:effectLst>
        </p:spPr>
        <p:txBody>
          <a:bodyPr wrap="none" lIns="90000" tIns="46800" rIns="90000" bIns="46800" anchor="ctr"/>
          <a:lstStyle/>
          <a:p>
            <a:pPr algn="ctr"/>
            <a:r>
              <a:rPr lang="hu-H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Hőenergia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6116638" y="3725714"/>
            <a:ext cx="2447925" cy="649288"/>
          </a:xfrm>
          <a:prstGeom prst="rect">
            <a:avLst/>
          </a:prstGeom>
          <a:solidFill>
            <a:srgbClr val="996633"/>
          </a:solidFill>
          <a:ln w="12700">
            <a:noFill/>
            <a:miter lim="800000"/>
            <a:headEnd/>
            <a:tailEnd/>
          </a:ln>
          <a:effectLst>
            <a:outerShdw dist="53882" dir="2700000" algn="ctr" rotWithShape="0">
              <a:schemeClr val="tx1"/>
            </a:outerShdw>
          </a:effectLst>
        </p:spPr>
        <p:txBody>
          <a:bodyPr wrap="none" lIns="90000" tIns="46800" rIns="90000" bIns="46800" anchor="ctr"/>
          <a:lstStyle/>
          <a:p>
            <a:pPr algn="ctr"/>
            <a:r>
              <a:rPr lang="hu-H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Üzemanyag</a:t>
            </a:r>
          </a:p>
        </p:txBody>
      </p:sp>
      <p:cxnSp>
        <p:nvCxnSpPr>
          <p:cNvPr id="10" name="AutoShape 8"/>
          <p:cNvCxnSpPr>
            <a:cxnSpLocks noChangeShapeType="1"/>
            <a:endCxn id="7" idx="0"/>
          </p:cNvCxnSpPr>
          <p:nvPr/>
        </p:nvCxnSpPr>
        <p:spPr bwMode="auto">
          <a:xfrm rot="5400000">
            <a:off x="2159000" y="1563540"/>
            <a:ext cx="2014537" cy="2309812"/>
          </a:xfrm>
          <a:prstGeom prst="bentConnector3">
            <a:avLst>
              <a:gd name="adj1" fmla="val 28838"/>
            </a:avLst>
          </a:prstGeom>
          <a:noFill/>
          <a:ln w="76200">
            <a:solidFill>
              <a:srgbClr val="CC0099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1" name="AutoShape 9"/>
          <p:cNvCxnSpPr>
            <a:cxnSpLocks noChangeShapeType="1"/>
            <a:stCxn id="18" idx="2"/>
          </p:cNvCxnSpPr>
          <p:nvPr/>
        </p:nvCxnSpPr>
        <p:spPr bwMode="auto">
          <a:xfrm rot="5400000">
            <a:off x="1321593" y="1953271"/>
            <a:ext cx="1998663" cy="1549400"/>
          </a:xfrm>
          <a:prstGeom prst="bentConnector3">
            <a:avLst>
              <a:gd name="adj1" fmla="val 17153"/>
            </a:avLst>
          </a:prstGeom>
          <a:noFill/>
          <a:ln w="76200">
            <a:solidFill>
              <a:srgbClr val="CC0099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2" name="AutoShape 10"/>
          <p:cNvCxnSpPr>
            <a:cxnSpLocks noChangeShapeType="1"/>
          </p:cNvCxnSpPr>
          <p:nvPr/>
        </p:nvCxnSpPr>
        <p:spPr bwMode="auto">
          <a:xfrm rot="5400000">
            <a:off x="59531" y="2726383"/>
            <a:ext cx="1998663" cy="3175"/>
          </a:xfrm>
          <a:prstGeom prst="bentConnector3">
            <a:avLst>
              <a:gd name="adj1" fmla="val 49958"/>
            </a:avLst>
          </a:prstGeom>
          <a:noFill/>
          <a:ln w="76200">
            <a:solidFill>
              <a:srgbClr val="CC0099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3" name="AutoShape 11"/>
          <p:cNvCxnSpPr>
            <a:cxnSpLocks noChangeShapeType="1"/>
            <a:endCxn id="8" idx="0"/>
          </p:cNvCxnSpPr>
          <p:nvPr/>
        </p:nvCxnSpPr>
        <p:spPr bwMode="auto">
          <a:xfrm rot="5400000">
            <a:off x="4675982" y="1726258"/>
            <a:ext cx="2014537" cy="1984375"/>
          </a:xfrm>
          <a:prstGeom prst="bentConnector3">
            <a:avLst>
              <a:gd name="adj1" fmla="val 72810"/>
            </a:avLst>
          </a:prstGeom>
          <a:noFill/>
          <a:ln w="5715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4" name="AutoShape 12"/>
          <p:cNvCxnSpPr>
            <a:cxnSpLocks noChangeShapeType="1"/>
          </p:cNvCxnSpPr>
          <p:nvPr/>
        </p:nvCxnSpPr>
        <p:spPr bwMode="auto">
          <a:xfrm rot="5400000">
            <a:off x="5634831" y="1405584"/>
            <a:ext cx="2016125" cy="2627312"/>
          </a:xfrm>
          <a:prstGeom prst="bentConnector3">
            <a:avLst>
              <a:gd name="adj1" fmla="val 81102"/>
            </a:avLst>
          </a:prstGeom>
          <a:noFill/>
          <a:ln w="5715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5" name="AutoShape 13"/>
          <p:cNvCxnSpPr>
            <a:cxnSpLocks noChangeShapeType="1"/>
          </p:cNvCxnSpPr>
          <p:nvPr/>
        </p:nvCxnSpPr>
        <p:spPr bwMode="auto">
          <a:xfrm rot="5400000">
            <a:off x="3556794" y="2237433"/>
            <a:ext cx="2009775" cy="957263"/>
          </a:xfrm>
          <a:prstGeom prst="bentConnector3">
            <a:avLst>
              <a:gd name="adj1" fmla="val 65005"/>
            </a:avLst>
          </a:prstGeom>
          <a:noFill/>
          <a:ln w="5715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6" name="AutoShape 14"/>
          <p:cNvCxnSpPr>
            <a:cxnSpLocks noChangeShapeType="1"/>
            <a:endCxn id="9" idx="0"/>
          </p:cNvCxnSpPr>
          <p:nvPr/>
        </p:nvCxnSpPr>
        <p:spPr bwMode="auto">
          <a:xfrm rot="5400000">
            <a:off x="6839744" y="2212033"/>
            <a:ext cx="2014537" cy="1012825"/>
          </a:xfrm>
          <a:prstGeom prst="bentConnector3">
            <a:avLst>
              <a:gd name="adj1" fmla="val 88889"/>
            </a:avLst>
          </a:prstGeom>
          <a:noFill/>
          <a:ln w="38100">
            <a:solidFill>
              <a:srgbClr val="996633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790575" y="1079352"/>
            <a:ext cx="1439863" cy="649287"/>
          </a:xfrm>
          <a:prstGeom prst="rect">
            <a:avLst/>
          </a:prstGeom>
          <a:solidFill>
            <a:srgbClr val="0000FF"/>
          </a:solidFill>
          <a:ln w="12700">
            <a:noFill/>
            <a:miter lim="800000"/>
            <a:headEnd/>
            <a:tailEnd/>
          </a:ln>
          <a:effectLst>
            <a:outerShdw dist="53882" dir="2700000" algn="ctr" rotWithShape="0">
              <a:schemeClr val="tx1"/>
            </a:outerShdw>
          </a:effectLst>
        </p:spPr>
        <p:txBody>
          <a:bodyPr wrap="none" lIns="90000" tIns="46800" rIns="90000" bIns="46800" anchor="ctr"/>
          <a:lstStyle/>
          <a:p>
            <a:pPr algn="ctr"/>
            <a:r>
              <a:rPr lang="hu-H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Víz</a:t>
            </a:r>
            <a:r>
              <a:rPr lang="hu-HU" b="1" dirty="0">
                <a:solidFill>
                  <a:schemeClr val="bg1"/>
                </a:solidFill>
                <a:latin typeface="Arial" charset="0"/>
              </a:rPr>
              <a:t> </a:t>
            </a:r>
          </a:p>
          <a:p>
            <a:pPr algn="ctr"/>
            <a:r>
              <a:rPr lang="hu-HU" sz="1400" b="1" dirty="0">
                <a:solidFill>
                  <a:schemeClr val="bg1"/>
                </a:solidFill>
                <a:latin typeface="Arial" charset="0"/>
              </a:rPr>
              <a:t>(árapály, hullám)</a:t>
            </a:r>
            <a:endParaRPr lang="hu-HU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2374900" y="1079352"/>
            <a:ext cx="1439863" cy="649287"/>
          </a:xfrm>
          <a:prstGeom prst="rect">
            <a:avLst/>
          </a:prstGeom>
          <a:solidFill>
            <a:srgbClr val="FFFF00"/>
          </a:solidFill>
          <a:ln w="12700">
            <a:noFill/>
            <a:miter lim="800000"/>
            <a:headEnd/>
            <a:tailEnd/>
          </a:ln>
          <a:effectLst>
            <a:outerShdw dist="53882" dir="2700000" algn="ctr" rotWithShape="0">
              <a:schemeClr val="tx1"/>
            </a:outerShdw>
          </a:effectLst>
        </p:spPr>
        <p:txBody>
          <a:bodyPr wrap="none" lIns="90000" tIns="46800" rIns="90000" bIns="46800" anchor="ctr"/>
          <a:lstStyle/>
          <a:p>
            <a:pPr algn="ctr"/>
            <a:r>
              <a:rPr lang="hu-HU" b="1">
                <a:latin typeface="Arial" charset="0"/>
              </a:rPr>
              <a:t>Szél</a:t>
            </a:r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3957638" y="1079352"/>
            <a:ext cx="1439862" cy="649287"/>
          </a:xfrm>
          <a:prstGeom prst="rect">
            <a:avLst/>
          </a:prstGeom>
          <a:solidFill>
            <a:srgbClr val="FF0000"/>
          </a:solidFill>
          <a:ln w="12700">
            <a:noFill/>
            <a:miter lim="800000"/>
            <a:headEnd/>
            <a:tailEnd/>
          </a:ln>
          <a:effectLst>
            <a:outerShdw dist="53882" dir="2700000" algn="ctr" rotWithShape="0">
              <a:schemeClr val="tx1"/>
            </a:outerShdw>
          </a:effectLst>
        </p:spPr>
        <p:txBody>
          <a:bodyPr wrap="none" lIns="90000" tIns="46800" rIns="90000" bIns="46800" anchor="ctr"/>
          <a:lstStyle/>
          <a:p>
            <a:pPr algn="ctr"/>
            <a:r>
              <a:rPr lang="hu-H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Nap</a:t>
            </a:r>
          </a:p>
        </p:txBody>
      </p:sp>
      <p:cxnSp>
        <p:nvCxnSpPr>
          <p:cNvPr id="20" name="AutoShape 20"/>
          <p:cNvCxnSpPr>
            <a:cxnSpLocks noChangeShapeType="1"/>
          </p:cNvCxnSpPr>
          <p:nvPr/>
        </p:nvCxnSpPr>
        <p:spPr bwMode="auto">
          <a:xfrm rot="5400000" flipH="1" flipV="1">
            <a:off x="3511550" y="3600302"/>
            <a:ext cx="33337" cy="1582738"/>
          </a:xfrm>
          <a:prstGeom prst="bentConnector3">
            <a:avLst>
              <a:gd name="adj1" fmla="val -828574"/>
            </a:avLst>
          </a:prstGeom>
          <a:noFill/>
          <a:ln w="28575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21" name="AutoShape 21"/>
          <p:cNvCxnSpPr>
            <a:cxnSpLocks noChangeShapeType="1"/>
          </p:cNvCxnSpPr>
          <p:nvPr/>
        </p:nvCxnSpPr>
        <p:spPr bwMode="auto">
          <a:xfrm rot="5400000" flipH="1" flipV="1">
            <a:off x="3556000" y="2835127"/>
            <a:ext cx="15875" cy="3095625"/>
          </a:xfrm>
          <a:prstGeom prst="bentConnector3">
            <a:avLst>
              <a:gd name="adj1" fmla="val -3490000"/>
            </a:avLst>
          </a:prstGeom>
          <a:noFill/>
          <a:ln w="28575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22" name="AutoShape 22"/>
          <p:cNvCxnSpPr>
            <a:cxnSpLocks noChangeShapeType="1"/>
          </p:cNvCxnSpPr>
          <p:nvPr/>
        </p:nvCxnSpPr>
        <p:spPr bwMode="auto">
          <a:xfrm rot="5400000" flipH="1" flipV="1">
            <a:off x="4318000" y="1369865"/>
            <a:ext cx="22225" cy="6032500"/>
          </a:xfrm>
          <a:prstGeom prst="bentConnector3">
            <a:avLst>
              <a:gd name="adj1" fmla="val -3621431"/>
            </a:avLst>
          </a:prstGeom>
          <a:noFill/>
          <a:ln w="28575">
            <a:solidFill>
              <a:srgbClr val="996633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23" name="Rectangle 23"/>
          <p:cNvSpPr>
            <a:spLocks noChangeArrowheads="1"/>
          </p:cNvSpPr>
          <p:nvPr/>
        </p:nvSpPr>
        <p:spPr bwMode="auto">
          <a:xfrm>
            <a:off x="2771775" y="4806802"/>
            <a:ext cx="1368425" cy="287337"/>
          </a:xfrm>
          <a:prstGeom prst="rect">
            <a:avLst/>
          </a:prstGeom>
          <a:solidFill>
            <a:srgbClr val="FF6600"/>
          </a:solidFill>
          <a:ln w="12700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/>
            <a:r>
              <a:rPr lang="hu-H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hőszivattyú</a:t>
            </a:r>
          </a:p>
        </p:txBody>
      </p:sp>
      <p:sp>
        <p:nvSpPr>
          <p:cNvPr id="24" name="Rectangle 24"/>
          <p:cNvSpPr>
            <a:spLocks noChangeArrowheads="1"/>
          </p:cNvSpPr>
          <p:nvPr/>
        </p:nvSpPr>
        <p:spPr bwMode="auto">
          <a:xfrm>
            <a:off x="5148263" y="5056039"/>
            <a:ext cx="1138237" cy="287338"/>
          </a:xfrm>
          <a:prstGeom prst="rect">
            <a:avLst/>
          </a:prstGeom>
          <a:solidFill>
            <a:srgbClr val="996633"/>
          </a:solidFill>
          <a:ln w="12700">
            <a:solidFill>
              <a:srgbClr val="996633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/>
            <a:r>
              <a:rPr lang="hu-H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hidrogén</a:t>
            </a:r>
          </a:p>
        </p:txBody>
      </p:sp>
      <p:sp>
        <p:nvSpPr>
          <p:cNvPr id="25" name="Rectangle 26"/>
          <p:cNvSpPr>
            <a:spLocks noChangeArrowheads="1"/>
          </p:cNvSpPr>
          <p:nvPr/>
        </p:nvSpPr>
        <p:spPr bwMode="auto">
          <a:xfrm>
            <a:off x="4859338" y="2725589"/>
            <a:ext cx="360362" cy="144463"/>
          </a:xfrm>
          <a:prstGeom prst="rect">
            <a:avLst/>
          </a:prstGeom>
          <a:solidFill>
            <a:srgbClr val="FFFFA3"/>
          </a:solidFill>
          <a:ln w="12700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hu-HU"/>
          </a:p>
        </p:txBody>
      </p:sp>
      <p:sp>
        <p:nvSpPr>
          <p:cNvPr id="26" name="Rectangle 27"/>
          <p:cNvSpPr>
            <a:spLocks noChangeArrowheads="1"/>
          </p:cNvSpPr>
          <p:nvPr/>
        </p:nvSpPr>
        <p:spPr bwMode="auto">
          <a:xfrm>
            <a:off x="6483350" y="2714477"/>
            <a:ext cx="360363" cy="144462"/>
          </a:xfrm>
          <a:prstGeom prst="rect">
            <a:avLst/>
          </a:prstGeom>
          <a:solidFill>
            <a:srgbClr val="FFFFA3"/>
          </a:solidFill>
          <a:ln w="12700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hu-HU"/>
          </a:p>
        </p:txBody>
      </p:sp>
      <p:cxnSp>
        <p:nvCxnSpPr>
          <p:cNvPr id="27" name="AutoShape 28"/>
          <p:cNvCxnSpPr>
            <a:cxnSpLocks noChangeShapeType="1"/>
          </p:cNvCxnSpPr>
          <p:nvPr/>
        </p:nvCxnSpPr>
        <p:spPr bwMode="auto">
          <a:xfrm rot="5400000">
            <a:off x="4265613" y="431652"/>
            <a:ext cx="2016125" cy="4575175"/>
          </a:xfrm>
          <a:prstGeom prst="bentConnector3">
            <a:avLst>
              <a:gd name="adj1" fmla="val 53463"/>
            </a:avLst>
          </a:prstGeom>
          <a:noFill/>
          <a:ln w="76200">
            <a:solidFill>
              <a:srgbClr val="CC0099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28" name="Rectangle 29"/>
          <p:cNvSpPr>
            <a:spLocks noChangeArrowheads="1"/>
          </p:cNvSpPr>
          <p:nvPr/>
        </p:nvSpPr>
        <p:spPr bwMode="auto">
          <a:xfrm>
            <a:off x="4859338" y="2443014"/>
            <a:ext cx="360362" cy="144463"/>
          </a:xfrm>
          <a:prstGeom prst="rect">
            <a:avLst/>
          </a:prstGeom>
          <a:solidFill>
            <a:srgbClr val="FFFFA3"/>
          </a:solidFill>
          <a:ln w="12700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hu-HU"/>
          </a:p>
        </p:txBody>
      </p:sp>
      <p:cxnSp>
        <p:nvCxnSpPr>
          <p:cNvPr id="29" name="AutoShape 30"/>
          <p:cNvCxnSpPr>
            <a:cxnSpLocks noChangeShapeType="1"/>
          </p:cNvCxnSpPr>
          <p:nvPr/>
        </p:nvCxnSpPr>
        <p:spPr bwMode="auto">
          <a:xfrm rot="5400000">
            <a:off x="3218656" y="989659"/>
            <a:ext cx="2016125" cy="3459162"/>
          </a:xfrm>
          <a:prstGeom prst="bentConnector3">
            <a:avLst>
              <a:gd name="adj1" fmla="val 40315"/>
            </a:avLst>
          </a:prstGeom>
          <a:noFill/>
          <a:ln w="76200">
            <a:solidFill>
              <a:srgbClr val="CC0099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30" name="Rectangle 19"/>
          <p:cNvSpPr>
            <a:spLocks noChangeArrowheads="1"/>
          </p:cNvSpPr>
          <p:nvPr/>
        </p:nvSpPr>
        <p:spPr bwMode="auto">
          <a:xfrm>
            <a:off x="5580063" y="1079352"/>
            <a:ext cx="1439862" cy="649287"/>
          </a:xfrm>
          <a:prstGeom prst="rect">
            <a:avLst/>
          </a:prstGeom>
          <a:solidFill>
            <a:srgbClr val="CC0000"/>
          </a:solidFill>
          <a:ln w="12700">
            <a:noFill/>
            <a:miter lim="800000"/>
            <a:headEnd/>
            <a:tailEnd/>
          </a:ln>
          <a:effectLst>
            <a:outerShdw dist="53882" dir="2700000" algn="ctr" rotWithShape="0">
              <a:schemeClr val="tx1"/>
            </a:outerShdw>
          </a:effectLst>
        </p:spPr>
        <p:txBody>
          <a:bodyPr wrap="none" lIns="90000" tIns="46800" rIns="90000" bIns="46800" anchor="ctr"/>
          <a:lstStyle/>
          <a:p>
            <a:pPr algn="ctr"/>
            <a:r>
              <a:rPr lang="hu-HU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Földhő</a:t>
            </a:r>
            <a:r>
              <a:rPr lang="hu-HU" b="1" dirty="0">
                <a:solidFill>
                  <a:schemeClr val="bg1"/>
                </a:solidFill>
                <a:latin typeface="Arial" charset="0"/>
              </a:rPr>
              <a:t> </a:t>
            </a:r>
          </a:p>
          <a:p>
            <a:pPr algn="ctr"/>
            <a:r>
              <a:rPr lang="hu-HU" sz="1400" b="1" dirty="0">
                <a:solidFill>
                  <a:schemeClr val="bg1"/>
                </a:solidFill>
                <a:latin typeface="Arial" charset="0"/>
              </a:rPr>
              <a:t>(geotermikus)</a:t>
            </a:r>
            <a:endParaRPr lang="hu-HU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1" name="Rectangle 18"/>
          <p:cNvSpPr>
            <a:spLocks noChangeArrowheads="1"/>
          </p:cNvSpPr>
          <p:nvPr/>
        </p:nvSpPr>
        <p:spPr bwMode="auto">
          <a:xfrm>
            <a:off x="7224713" y="1084114"/>
            <a:ext cx="1439862" cy="649288"/>
          </a:xfrm>
          <a:prstGeom prst="rect">
            <a:avLst/>
          </a:prstGeom>
          <a:solidFill>
            <a:srgbClr val="00FF00"/>
          </a:solidFill>
          <a:ln w="12700">
            <a:noFill/>
            <a:miter lim="800000"/>
            <a:headEnd/>
            <a:tailEnd/>
          </a:ln>
          <a:effectLst>
            <a:outerShdw dist="53882" dir="2700000" algn="ctr" rotWithShape="0">
              <a:schemeClr val="tx1"/>
            </a:outerShdw>
          </a:effectLst>
        </p:spPr>
        <p:txBody>
          <a:bodyPr wrap="none" lIns="90000" tIns="46800" rIns="90000" bIns="46800" anchor="ctr"/>
          <a:lstStyle/>
          <a:p>
            <a:pPr algn="ctr"/>
            <a:r>
              <a:rPr lang="hu-HU" b="1">
                <a:latin typeface="Arial" charset="0"/>
              </a:rPr>
              <a:t>Bio </a:t>
            </a:r>
          </a:p>
          <a:p>
            <a:pPr algn="ctr"/>
            <a:r>
              <a:rPr lang="hu-HU" sz="1400" b="1">
                <a:latin typeface="Arial" charset="0"/>
              </a:rPr>
              <a:t>(gázok, hulladék)</a:t>
            </a:r>
          </a:p>
        </p:txBody>
      </p:sp>
    </p:spTree>
  </p:cSld>
  <p:clrMapOvr>
    <a:masterClrMapping/>
  </p:clrMapOvr>
  <p:transition spd="slow" advClick="0" advTm="60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1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3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1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30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40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800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900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0"/>
                            </p:stCondLst>
                            <p:childTnLst>
                              <p:par>
                                <p:cTn id="77" presetID="22" presetClass="entr" presetSubtype="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4000"/>
                            </p:stCondLst>
                            <p:childTnLst>
                              <p:par>
                                <p:cTn id="81" presetID="22" presetClass="entr" presetSubtype="4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9000"/>
                            </p:stCondLst>
                            <p:childTnLst>
                              <p:par>
                                <p:cTn id="8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1000"/>
                            </p:stCondLst>
                            <p:childTnLst>
                              <p:par>
                                <p:cTn id="9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2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7" grpId="0" animBg="1"/>
      <p:bldP spid="18" grpId="0" animBg="1"/>
      <p:bldP spid="19" grpId="0" animBg="1"/>
      <p:bldP spid="23" grpId="0" animBg="1"/>
      <p:bldP spid="24" grpId="0" animBg="1"/>
      <p:bldP spid="30" grpId="0" animBg="1"/>
      <p:bldP spid="3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2. A megújulókból villamos energiát 2011-ben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Szövegdoboz 3"/>
          <p:cNvSpPr txBox="1"/>
          <p:nvPr/>
        </p:nvSpPr>
        <p:spPr>
          <a:xfrm>
            <a:off x="65086" y="6050316"/>
            <a:ext cx="61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u="sng" dirty="0" smtClean="0">
                <a:cs typeface="Arial" pitchFamily="34" charset="0"/>
              </a:rPr>
              <a:t>Forrás</a:t>
            </a:r>
            <a:r>
              <a:rPr lang="hu-HU" sz="1400" dirty="0" smtClean="0">
                <a:cs typeface="Arial" pitchFamily="34" charset="0"/>
              </a:rPr>
              <a:t>: </a:t>
            </a:r>
            <a:r>
              <a:rPr lang="hu-HU" sz="1400" dirty="0" err="1" smtClean="0">
                <a:cs typeface="Arial" pitchFamily="34" charset="0"/>
              </a:rPr>
              <a:t>Brennstoff-Wärme-Kraft</a:t>
            </a:r>
            <a:r>
              <a:rPr lang="hu-HU" sz="1400" dirty="0" smtClean="0">
                <a:cs typeface="Arial" pitchFamily="34" charset="0"/>
              </a:rPr>
              <a:t>,  64. k. 5. sz. 2012. p. 5-17.</a:t>
            </a:r>
            <a:endParaRPr lang="hu-HU" sz="1400" dirty="0">
              <a:cs typeface="Arial" pitchFamily="34" charset="0"/>
            </a:endParaRPr>
          </a:p>
        </p:txBody>
      </p:sp>
      <p:graphicFrame>
        <p:nvGraphicFramePr>
          <p:cNvPr id="5" name="Tábláza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3099873"/>
              </p:ext>
            </p:extLst>
          </p:nvPr>
        </p:nvGraphicFramePr>
        <p:xfrm>
          <a:off x="223056" y="315778"/>
          <a:ext cx="8712966" cy="57355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6"/>
                <a:gridCol w="1620180"/>
                <a:gridCol w="1620180"/>
                <a:gridCol w="1620180"/>
                <a:gridCol w="1620180"/>
              </a:tblGrid>
              <a:tr h="359281">
                <a:tc rowSpan="2">
                  <a:txBody>
                    <a:bodyPr/>
                    <a:lstStyle/>
                    <a:p>
                      <a:endParaRPr lang="en-GB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Beépített teljesítőképesség, GW</a:t>
                      </a:r>
                      <a:endParaRPr lang="en-GB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72000" marR="72000" marT="36000" marB="3600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hu-HU" sz="160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Villamosenergia-termelés, TWh</a:t>
                      </a:r>
                      <a:endParaRPr lang="en-GB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72000" marR="72000" marT="36000" marB="36000"/>
                </a:tc>
              </a:tr>
              <a:tr h="359281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Világ</a:t>
                      </a:r>
                      <a:endParaRPr lang="en-GB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EU-27</a:t>
                      </a:r>
                      <a:endParaRPr lang="en-GB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Világ</a:t>
                      </a:r>
                      <a:endParaRPr lang="en-GB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EU-27</a:t>
                      </a:r>
                      <a:endParaRPr lang="en-GB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359281">
                <a:tc>
                  <a:txBody>
                    <a:bodyPr/>
                    <a:lstStyle/>
                    <a:p>
                      <a:r>
                        <a:rPr lang="hu-HU" b="1" dirty="0" smtClean="0"/>
                        <a:t>Vízerőművek</a:t>
                      </a:r>
                      <a:endParaRPr lang="en-GB" b="1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1043</a:t>
                      </a:r>
                      <a:endParaRPr lang="en-GB" b="1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230</a:t>
                      </a:r>
                      <a:endParaRPr lang="en-GB" b="1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3521</a:t>
                      </a:r>
                      <a:endParaRPr lang="en-GB" b="1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368</a:t>
                      </a:r>
                      <a:endParaRPr lang="en-GB" b="1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281">
                <a:tc>
                  <a:txBody>
                    <a:bodyPr/>
                    <a:lstStyle/>
                    <a:p>
                      <a:pPr algn="r"/>
                      <a:r>
                        <a:rPr lang="hu-HU" dirty="0" smtClean="0"/>
                        <a:t>folyami és tárolós</a:t>
                      </a:r>
                      <a:endParaRPr lang="en-GB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1043</a:t>
                      </a:r>
                      <a:endParaRPr lang="en-GB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230</a:t>
                      </a:r>
                      <a:endParaRPr lang="en-GB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3520</a:t>
                      </a:r>
                      <a:endParaRPr lang="en-GB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367</a:t>
                      </a:r>
                      <a:endParaRPr lang="en-GB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281">
                <a:tc>
                  <a:txBody>
                    <a:bodyPr/>
                    <a:lstStyle/>
                    <a:p>
                      <a:pPr algn="r"/>
                      <a:r>
                        <a:rPr lang="hu-HU" dirty="0" smtClean="0"/>
                        <a:t>árapály és hullám</a:t>
                      </a:r>
                      <a:endParaRPr lang="en-GB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0,3</a:t>
                      </a:r>
                      <a:endParaRPr lang="en-GB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0,3</a:t>
                      </a:r>
                      <a:endParaRPr lang="en-GB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0,5</a:t>
                      </a:r>
                      <a:endParaRPr lang="en-GB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0,5</a:t>
                      </a:r>
                      <a:endParaRPr lang="en-GB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669">
                <a:tc>
                  <a:txBody>
                    <a:bodyPr/>
                    <a:lstStyle/>
                    <a:p>
                      <a:r>
                        <a:rPr lang="hu-HU" b="1" dirty="0" smtClean="0"/>
                        <a:t>Szélerőművek</a:t>
                      </a:r>
                      <a:endParaRPr lang="en-GB" b="1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239</a:t>
                      </a:r>
                      <a:endParaRPr lang="en-GB" b="1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57</a:t>
                      </a:r>
                      <a:endParaRPr lang="en-GB" b="1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358 – 596</a:t>
                      </a:r>
                      <a:endParaRPr lang="en-GB" b="1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172</a:t>
                      </a:r>
                      <a:endParaRPr lang="en-GB" b="1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281">
                <a:tc>
                  <a:txBody>
                    <a:bodyPr/>
                    <a:lstStyle/>
                    <a:p>
                      <a:r>
                        <a:rPr lang="hu-HU" b="1" dirty="0" smtClean="0"/>
                        <a:t>Naperőművek</a:t>
                      </a:r>
                      <a:endParaRPr lang="en-GB" b="1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70</a:t>
                      </a:r>
                      <a:endParaRPr lang="en-GB" b="1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57</a:t>
                      </a:r>
                      <a:endParaRPr lang="en-GB" b="1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65 – 82</a:t>
                      </a:r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49 – 50</a:t>
                      </a:r>
                      <a:endParaRPr lang="en-GB" b="1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281">
                <a:tc>
                  <a:txBody>
                    <a:bodyPr/>
                    <a:lstStyle/>
                    <a:p>
                      <a:pPr algn="r"/>
                      <a:r>
                        <a:rPr lang="hu-HU" dirty="0" smtClean="0"/>
                        <a:t>termikusak</a:t>
                      </a:r>
                      <a:endParaRPr lang="en-GB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2,1 – 3</a:t>
                      </a:r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kb. 1,6</a:t>
                      </a:r>
                      <a:endParaRPr lang="en-GB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5 – 7,2</a:t>
                      </a:r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kb. 3,8</a:t>
                      </a:r>
                      <a:endParaRPr lang="en-GB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281">
                <a:tc>
                  <a:txBody>
                    <a:bodyPr/>
                    <a:lstStyle/>
                    <a:p>
                      <a:pPr algn="r"/>
                      <a:r>
                        <a:rPr lang="hu-HU" dirty="0" smtClean="0"/>
                        <a:t>PV</a:t>
                      </a:r>
                      <a:endParaRPr lang="en-GB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67,4</a:t>
                      </a:r>
                      <a:endParaRPr lang="en-GB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56,3</a:t>
                      </a:r>
                      <a:endParaRPr lang="en-GB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mtClean="0"/>
                        <a:t>60 – 74</a:t>
                      </a:r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48</a:t>
                      </a:r>
                      <a:endParaRPr lang="en-GB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281">
                <a:tc>
                  <a:txBody>
                    <a:bodyPr/>
                    <a:lstStyle/>
                    <a:p>
                      <a:r>
                        <a:rPr lang="hu-HU" b="1" dirty="0" smtClean="0"/>
                        <a:t>Geotermikusak</a:t>
                      </a:r>
                      <a:endParaRPr lang="en-GB" b="1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10,7</a:t>
                      </a:r>
                      <a:endParaRPr lang="en-GB" b="1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0,9</a:t>
                      </a:r>
                      <a:endParaRPr lang="en-GB" b="1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68</a:t>
                      </a:r>
                      <a:endParaRPr lang="en-GB" b="1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5,</a:t>
                      </a:r>
                      <a:r>
                        <a:rPr lang="hu-HU" b="1" dirty="0" err="1" smtClean="0"/>
                        <a:t>5</a:t>
                      </a:r>
                      <a:endParaRPr lang="en-GB" b="1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281">
                <a:tc>
                  <a:txBody>
                    <a:bodyPr/>
                    <a:lstStyle/>
                    <a:p>
                      <a:r>
                        <a:rPr lang="hu-HU" b="1" dirty="0" smtClean="0"/>
                        <a:t>Biomassza</a:t>
                      </a:r>
                      <a:endParaRPr lang="en-GB" b="1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68</a:t>
                      </a:r>
                      <a:endParaRPr lang="en-GB" b="1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18 – 21</a:t>
                      </a:r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270 – 480</a:t>
                      </a:r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/>
                        <a:t>129</a:t>
                      </a:r>
                      <a:endParaRPr lang="en-GB" b="1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281">
                <a:tc>
                  <a:txBody>
                    <a:bodyPr/>
                    <a:lstStyle/>
                    <a:p>
                      <a:pPr algn="r"/>
                      <a:r>
                        <a:rPr lang="hu-HU" dirty="0" smtClean="0"/>
                        <a:t>szilárd</a:t>
                      </a:r>
                      <a:endParaRPr lang="en-GB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47</a:t>
                      </a:r>
                      <a:endParaRPr lang="en-GB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10,1 – 14,2</a:t>
                      </a:r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188 – 329</a:t>
                      </a:r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73,8</a:t>
                      </a:r>
                      <a:endParaRPr lang="en-GB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281">
                <a:tc>
                  <a:txBody>
                    <a:bodyPr/>
                    <a:lstStyle/>
                    <a:p>
                      <a:pPr algn="r"/>
                      <a:r>
                        <a:rPr lang="hu-HU" dirty="0" smtClean="0"/>
                        <a:t>szerves hulladék</a:t>
                      </a:r>
                      <a:endParaRPr lang="en-GB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4,3</a:t>
                      </a:r>
                      <a:endParaRPr lang="en-GB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2,4</a:t>
                      </a:r>
                      <a:endParaRPr lang="en-GB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32</a:t>
                      </a:r>
                      <a:endParaRPr lang="en-GB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18,2</a:t>
                      </a:r>
                      <a:endParaRPr lang="en-GB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281">
                <a:tc>
                  <a:txBody>
                    <a:bodyPr/>
                    <a:lstStyle/>
                    <a:p>
                      <a:pPr algn="r"/>
                      <a:r>
                        <a:rPr lang="hu-HU" dirty="0" smtClean="0"/>
                        <a:t>biogáz</a:t>
                      </a:r>
                      <a:endParaRPr lang="en-GB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6,1</a:t>
                      </a:r>
                      <a:endParaRPr lang="en-GB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4,6</a:t>
                      </a:r>
                      <a:endParaRPr lang="en-GB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42,5</a:t>
                      </a:r>
                      <a:endParaRPr lang="en-GB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32</a:t>
                      </a:r>
                      <a:endParaRPr lang="en-GB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281">
                <a:tc>
                  <a:txBody>
                    <a:bodyPr/>
                    <a:lstStyle/>
                    <a:p>
                      <a:pPr algn="r"/>
                      <a:r>
                        <a:rPr lang="hu-HU" dirty="0" smtClean="0"/>
                        <a:t>növényi olaj</a:t>
                      </a:r>
                      <a:endParaRPr lang="en-GB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1</a:t>
                      </a:r>
                      <a:endParaRPr lang="en-GB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1</a:t>
                      </a:r>
                      <a:endParaRPr lang="en-GB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5</a:t>
                      </a:r>
                      <a:endParaRPr lang="en-GB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5</a:t>
                      </a:r>
                      <a:endParaRPr lang="en-GB" dirty="0"/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281">
                <a:tc>
                  <a:txBody>
                    <a:bodyPr/>
                    <a:lstStyle/>
                    <a:p>
                      <a:r>
                        <a:rPr lang="hu-HU" b="1" dirty="0" smtClean="0">
                          <a:solidFill>
                            <a:srgbClr val="002060"/>
                          </a:solidFill>
                        </a:rPr>
                        <a:t>Összesen</a:t>
                      </a:r>
                      <a:endParaRPr lang="en-GB" b="1" dirty="0">
                        <a:solidFill>
                          <a:srgbClr val="002060"/>
                        </a:solidFill>
                      </a:endParaRPr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solidFill>
                            <a:srgbClr val="002060"/>
                          </a:solidFill>
                        </a:rPr>
                        <a:t>1431</a:t>
                      </a:r>
                      <a:endParaRPr lang="en-GB" b="1" dirty="0">
                        <a:solidFill>
                          <a:srgbClr val="002060"/>
                        </a:solidFill>
                      </a:endParaRPr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solidFill>
                            <a:srgbClr val="002060"/>
                          </a:solidFill>
                        </a:rPr>
                        <a:t>400</a:t>
                      </a:r>
                      <a:r>
                        <a:rPr lang="hu-HU" b="1" baseline="0" dirty="0" smtClean="0">
                          <a:solidFill>
                            <a:srgbClr val="002060"/>
                          </a:solidFill>
                        </a:rPr>
                        <a:t> – 404</a:t>
                      </a:r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solidFill>
                            <a:srgbClr val="002060"/>
                          </a:solidFill>
                        </a:rPr>
                        <a:t>4282 –</a:t>
                      </a:r>
                      <a:r>
                        <a:rPr lang="hu-HU" b="1" baseline="0" dirty="0" smtClean="0">
                          <a:solidFill>
                            <a:srgbClr val="002060"/>
                          </a:solidFill>
                        </a:rPr>
                        <a:t> 4747</a:t>
                      </a:r>
                      <a:endParaRPr lang="hu-HU" b="1" dirty="0" smtClean="0">
                        <a:solidFill>
                          <a:srgbClr val="002060"/>
                        </a:solidFill>
                      </a:endParaRPr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solidFill>
                            <a:srgbClr val="002060"/>
                          </a:solidFill>
                        </a:rPr>
                        <a:t>kb. 723</a:t>
                      </a:r>
                      <a:endParaRPr lang="en-GB" b="1" dirty="0">
                        <a:solidFill>
                          <a:srgbClr val="002060"/>
                        </a:solidFill>
                      </a:endParaRPr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églalap 5"/>
          <p:cNvSpPr/>
          <p:nvPr/>
        </p:nvSpPr>
        <p:spPr bwMode="auto">
          <a:xfrm>
            <a:off x="4067944" y="678182"/>
            <a:ext cx="1620000" cy="5364000"/>
          </a:xfrm>
          <a:prstGeom prst="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" name="Téglalap 6"/>
          <p:cNvSpPr/>
          <p:nvPr/>
        </p:nvSpPr>
        <p:spPr bwMode="auto">
          <a:xfrm>
            <a:off x="7320449" y="678182"/>
            <a:ext cx="1620000" cy="5364000"/>
          </a:xfrm>
          <a:prstGeom prst="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spd="slow" advClick="0" advTm="60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3. A megújulókból hőt 2011-ben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Szövegdoboz 3"/>
          <p:cNvSpPr txBox="1"/>
          <p:nvPr/>
        </p:nvSpPr>
        <p:spPr>
          <a:xfrm>
            <a:off x="-8046" y="6001543"/>
            <a:ext cx="61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u="sng" dirty="0" smtClean="0">
                <a:cs typeface="Arial" pitchFamily="34" charset="0"/>
              </a:rPr>
              <a:t>Forrás</a:t>
            </a:r>
            <a:r>
              <a:rPr lang="hu-HU" sz="1400" dirty="0" smtClean="0">
                <a:cs typeface="Arial" pitchFamily="34" charset="0"/>
              </a:rPr>
              <a:t>: </a:t>
            </a:r>
            <a:r>
              <a:rPr lang="hu-HU" sz="1400" dirty="0" err="1" smtClean="0">
                <a:cs typeface="Arial" pitchFamily="34" charset="0"/>
              </a:rPr>
              <a:t>Brennstoff-Wärme-Kraft</a:t>
            </a:r>
            <a:r>
              <a:rPr lang="hu-HU" sz="1400" dirty="0" smtClean="0">
                <a:cs typeface="Arial" pitchFamily="34" charset="0"/>
              </a:rPr>
              <a:t>,  64. k. 5. sz. 2012. p. 5-17.</a:t>
            </a:r>
            <a:endParaRPr lang="hu-HU" sz="1400" dirty="0">
              <a:cs typeface="Arial" pitchFamily="34" charset="0"/>
            </a:endParaRPr>
          </a:p>
        </p:txBody>
      </p:sp>
      <p:graphicFrame>
        <p:nvGraphicFramePr>
          <p:cNvPr id="5" name="Tábláza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108654"/>
              </p:ext>
            </p:extLst>
          </p:nvPr>
        </p:nvGraphicFramePr>
        <p:xfrm>
          <a:off x="251520" y="326916"/>
          <a:ext cx="8568952" cy="409596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016224"/>
                <a:gridCol w="1512168"/>
                <a:gridCol w="1440160"/>
                <a:gridCol w="2106234"/>
                <a:gridCol w="1494166"/>
              </a:tblGrid>
              <a:tr h="405316">
                <a:tc rowSpan="2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A8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hu-H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Teljesítőképesség,</a:t>
                      </a:r>
                      <a:r>
                        <a:rPr lang="hu-HU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GW</a:t>
                      </a:r>
                      <a:endParaRPr lang="en-GB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A8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hu-H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Hőtermelés, PJ/a</a:t>
                      </a:r>
                      <a:endParaRPr lang="en-GB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A8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273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Világ</a:t>
                      </a:r>
                      <a:endParaRPr lang="en-GB" sz="2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A8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EU-27</a:t>
                      </a:r>
                      <a:endParaRPr lang="en-GB" sz="2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A8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Világ</a:t>
                      </a:r>
                      <a:endParaRPr lang="en-GB" sz="2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A8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EU-27</a:t>
                      </a:r>
                      <a:endParaRPr lang="en-GB" sz="2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A800"/>
                    </a:solidFill>
                  </a:tcPr>
                </a:tc>
              </a:tr>
              <a:tr h="405316">
                <a:tc>
                  <a:txBody>
                    <a:bodyPr/>
                    <a:lstStyle/>
                    <a:p>
                      <a:r>
                        <a:rPr lang="hu-HU" sz="2000" b="1" dirty="0" smtClean="0"/>
                        <a:t>Napenergia</a:t>
                      </a:r>
                      <a:endParaRPr lang="en-GB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b="1" dirty="0" smtClean="0"/>
                        <a:t>215</a:t>
                      </a:r>
                      <a:endParaRPr lang="en-GB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b="1" dirty="0" smtClean="0"/>
                        <a:t>26</a:t>
                      </a:r>
                      <a:endParaRPr lang="en-GB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b="1" dirty="0" smtClean="0"/>
                        <a:t>340 – 430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b="1" dirty="0" smtClean="0"/>
                        <a:t>40 – 52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316">
                <a:tc>
                  <a:txBody>
                    <a:bodyPr/>
                    <a:lstStyle/>
                    <a:p>
                      <a:r>
                        <a:rPr lang="hu-HU" sz="2000" b="1" dirty="0" smtClean="0"/>
                        <a:t>Geotermikus</a:t>
                      </a:r>
                      <a:r>
                        <a:rPr lang="hu-HU" sz="2000" b="1" baseline="0" dirty="0" smtClean="0"/>
                        <a:t> </a:t>
                      </a:r>
                      <a:endParaRPr lang="en-GB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b="1" dirty="0" smtClean="0"/>
                        <a:t>52</a:t>
                      </a:r>
                      <a:endParaRPr lang="en-GB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b="1" dirty="0" smtClean="0"/>
                        <a:t>14</a:t>
                      </a:r>
                      <a:endParaRPr lang="en-GB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b="1" dirty="0" smtClean="0"/>
                        <a:t>443</a:t>
                      </a:r>
                      <a:endParaRPr lang="en-GB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b="1" dirty="0" smtClean="0"/>
                        <a:t>125</a:t>
                      </a:r>
                      <a:endParaRPr lang="en-GB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316">
                <a:tc>
                  <a:txBody>
                    <a:bodyPr/>
                    <a:lstStyle/>
                    <a:p>
                      <a:pPr algn="r"/>
                      <a:r>
                        <a:rPr lang="hu-HU" sz="2000" dirty="0" smtClean="0"/>
                        <a:t>hőszivattyúkkal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 smtClean="0"/>
                        <a:t>37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 smtClean="0"/>
                        <a:t>11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 smtClean="0"/>
                        <a:t>226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 smtClean="0"/>
                        <a:t>87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316">
                <a:tc>
                  <a:txBody>
                    <a:bodyPr/>
                    <a:lstStyle/>
                    <a:p>
                      <a:pPr algn="r"/>
                      <a:r>
                        <a:rPr lang="hu-HU" sz="2000" dirty="0" smtClean="0"/>
                        <a:t>mélyről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 smtClean="0"/>
                        <a:t>15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 smtClean="0"/>
                        <a:t>3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 smtClean="0"/>
                        <a:t>217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 smtClean="0"/>
                        <a:t>38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316">
                <a:tc>
                  <a:txBody>
                    <a:bodyPr/>
                    <a:lstStyle/>
                    <a:p>
                      <a:r>
                        <a:rPr lang="hu-HU" sz="2000" b="1" dirty="0" smtClean="0"/>
                        <a:t>Biomassza</a:t>
                      </a:r>
                      <a:endParaRPr lang="en-GB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b="1" dirty="0" smtClean="0"/>
                        <a:t>nincs adat</a:t>
                      </a:r>
                      <a:endParaRPr lang="en-GB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b="1" dirty="0" smtClean="0"/>
                        <a:t>nincs adat</a:t>
                      </a:r>
                      <a:endParaRPr lang="en-GB" sz="2000" b="1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b="1" dirty="0" smtClean="0"/>
                        <a:t>10 700 – 24 700</a:t>
                      </a:r>
                      <a:endParaRPr lang="en-GB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b="1" dirty="0" smtClean="0"/>
                        <a:t>2 967</a:t>
                      </a:r>
                      <a:endParaRPr lang="en-GB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316">
                <a:tc>
                  <a:txBody>
                    <a:bodyPr/>
                    <a:lstStyle/>
                    <a:p>
                      <a:pPr algn="r"/>
                      <a:r>
                        <a:rPr lang="hu-HU" sz="2000" dirty="0" smtClean="0"/>
                        <a:t>szilárd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 smtClean="0"/>
                        <a:t>nincs adat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dirty="0" smtClean="0"/>
                        <a:t>nincs adat</a:t>
                      </a:r>
                      <a:endParaRPr lang="en-GB" sz="20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 smtClean="0"/>
                        <a:t>10 000 – 24 000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 smtClean="0"/>
                        <a:t>2 960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316">
                <a:tc>
                  <a:txBody>
                    <a:bodyPr/>
                    <a:lstStyle/>
                    <a:p>
                      <a:pPr algn="r"/>
                      <a:r>
                        <a:rPr lang="hu-HU" sz="2000" dirty="0" smtClean="0"/>
                        <a:t>biogáz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dirty="0" smtClean="0"/>
                        <a:t>nincs adat</a:t>
                      </a:r>
                      <a:endParaRPr lang="en-GB" sz="20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dirty="0" smtClean="0"/>
                        <a:t>nincs adat</a:t>
                      </a:r>
                      <a:endParaRPr lang="en-GB" sz="20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 smtClean="0"/>
                        <a:t>700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 smtClean="0"/>
                        <a:t>67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370">
                <a:tc>
                  <a:txBody>
                    <a:bodyPr/>
                    <a:lstStyle/>
                    <a:p>
                      <a:r>
                        <a:rPr lang="hu-HU" sz="2000" b="1" dirty="0" smtClean="0"/>
                        <a:t>Összesen</a:t>
                      </a:r>
                      <a:endParaRPr lang="en-GB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b="1" dirty="0" smtClean="0"/>
                        <a:t>(267)</a:t>
                      </a:r>
                      <a:endParaRPr lang="en-GB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b="1" dirty="0" smtClean="0"/>
                        <a:t>(40)</a:t>
                      </a:r>
                      <a:endParaRPr lang="en-GB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b="1" dirty="0" smtClean="0"/>
                        <a:t>11 483 – 24 573</a:t>
                      </a:r>
                      <a:endParaRPr lang="en-GB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b="1" dirty="0" smtClean="0"/>
                        <a:t>3 138</a:t>
                      </a:r>
                      <a:endParaRPr lang="en-GB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Szövegdoboz 5"/>
          <p:cNvSpPr txBox="1"/>
          <p:nvPr/>
        </p:nvSpPr>
        <p:spPr>
          <a:xfrm>
            <a:off x="0" y="4419488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="1" dirty="0" smtClean="0"/>
              <a:t>        A </a:t>
            </a:r>
            <a:r>
              <a:rPr lang="hu-HU" sz="1600" b="1" dirty="0" smtClean="0">
                <a:solidFill>
                  <a:srgbClr val="FF0000"/>
                </a:solidFill>
              </a:rPr>
              <a:t>világon,</a:t>
            </a:r>
            <a:r>
              <a:rPr lang="hu-HU" sz="1600" b="1" dirty="0" smtClean="0"/>
              <a:t> mint a táblázatból megállapítható, a megújuló energiahordozók hő </a:t>
            </a:r>
            <a:r>
              <a:rPr lang="hu-HU" sz="1600" b="1" dirty="0" err="1" smtClean="0"/>
              <a:t>értékesí-tésében</a:t>
            </a:r>
            <a:r>
              <a:rPr lang="hu-HU" sz="1600" b="1" dirty="0" smtClean="0"/>
              <a:t> a biomassza domináns szerepet játszik, az összes hasznos hő megújuló </a:t>
            </a:r>
            <a:r>
              <a:rPr lang="hu-HU" sz="1600" b="1" dirty="0" err="1" smtClean="0"/>
              <a:t>források-ból</a:t>
            </a:r>
            <a:r>
              <a:rPr lang="hu-HU" sz="1600" b="1" dirty="0" smtClean="0"/>
              <a:t> évente 11,5 – 25,6 EJ között lehet.  A napenergia és a geotermikus energia (a </a:t>
            </a:r>
            <a:r>
              <a:rPr lang="hu-HU" sz="1600" b="1" dirty="0" err="1" smtClean="0"/>
              <a:t>földhő</a:t>
            </a:r>
            <a:r>
              <a:rPr lang="hu-HU" sz="1600" b="1" dirty="0" smtClean="0"/>
              <a:t>) szerepe ezen a piacon elhanyagolhatóan kicsiny.</a:t>
            </a:r>
          </a:p>
          <a:p>
            <a:r>
              <a:rPr lang="hu-HU" sz="1600" b="1" dirty="0" smtClean="0"/>
              <a:t>    Az </a:t>
            </a:r>
            <a:r>
              <a:rPr lang="hu-HU" sz="1600" b="1" dirty="0" smtClean="0">
                <a:solidFill>
                  <a:srgbClr val="0000FF"/>
                </a:solidFill>
              </a:rPr>
              <a:t>EU-27-ben </a:t>
            </a:r>
            <a:r>
              <a:rPr lang="hu-HU" sz="1600" b="1" dirty="0" smtClean="0"/>
              <a:t>szintén a </a:t>
            </a:r>
            <a:r>
              <a:rPr lang="hu-HU" sz="1600" b="1" dirty="0" err="1" smtClean="0"/>
              <a:t>biogén</a:t>
            </a:r>
            <a:r>
              <a:rPr lang="hu-HU" sz="1600" b="1" dirty="0" smtClean="0"/>
              <a:t> tüzelőanyagok a főszereplők (2,9 EJ/a) </a:t>
            </a:r>
            <a:r>
              <a:rPr lang="hu-HU" sz="1600" b="1" dirty="0" err="1" smtClean="0"/>
              <a:t>a</a:t>
            </a:r>
            <a:r>
              <a:rPr lang="hu-HU" sz="1600" b="1" dirty="0" smtClean="0"/>
              <a:t> hő piacán. A napenergia és a geotermikus energia ehhez képest itt is nagyon kicsi.</a:t>
            </a:r>
          </a:p>
        </p:txBody>
      </p:sp>
      <p:sp>
        <p:nvSpPr>
          <p:cNvPr id="7" name="Téglalap 6"/>
          <p:cNvSpPr/>
          <p:nvPr/>
        </p:nvSpPr>
        <p:spPr bwMode="auto">
          <a:xfrm>
            <a:off x="3784901" y="721724"/>
            <a:ext cx="1440000" cy="3708000"/>
          </a:xfrm>
          <a:prstGeom prst="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Téglalap 7"/>
          <p:cNvSpPr/>
          <p:nvPr/>
        </p:nvSpPr>
        <p:spPr bwMode="auto">
          <a:xfrm>
            <a:off x="7336930" y="721724"/>
            <a:ext cx="1476000" cy="3708000"/>
          </a:xfrm>
          <a:prstGeom prst="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spd="slow" advClick="0" advTm="50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4. A megújulókból üzemanyagot 2011-ben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Szövegdoboz 3"/>
          <p:cNvSpPr txBox="1"/>
          <p:nvPr/>
        </p:nvSpPr>
        <p:spPr>
          <a:xfrm>
            <a:off x="35496" y="5929535"/>
            <a:ext cx="61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u="sng" dirty="0" smtClean="0">
                <a:cs typeface="Arial" pitchFamily="34" charset="0"/>
              </a:rPr>
              <a:t>Forrás</a:t>
            </a:r>
            <a:r>
              <a:rPr lang="hu-HU" sz="1400" dirty="0" smtClean="0">
                <a:cs typeface="Arial" pitchFamily="34" charset="0"/>
              </a:rPr>
              <a:t>: </a:t>
            </a:r>
            <a:r>
              <a:rPr lang="hu-HU" sz="1400" dirty="0" err="1" smtClean="0">
                <a:cs typeface="Arial" pitchFamily="34" charset="0"/>
              </a:rPr>
              <a:t>Brennstoff-Wärme-Kraft</a:t>
            </a:r>
            <a:r>
              <a:rPr lang="hu-HU" sz="1400" dirty="0" smtClean="0">
                <a:cs typeface="Arial" pitchFamily="34" charset="0"/>
              </a:rPr>
              <a:t>,  64. k. 5. sz. 2012. p. 5-17.</a:t>
            </a:r>
            <a:endParaRPr lang="hu-HU" sz="1400" dirty="0">
              <a:cs typeface="Arial" pitchFamily="34" charset="0"/>
            </a:endParaRPr>
          </a:p>
        </p:txBody>
      </p:sp>
      <p:graphicFrame>
        <p:nvGraphicFramePr>
          <p:cNvPr id="5" name="Tábláza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7819826"/>
              </p:ext>
            </p:extLst>
          </p:nvPr>
        </p:nvGraphicFramePr>
        <p:xfrm>
          <a:off x="323530" y="375636"/>
          <a:ext cx="8568951" cy="225511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880939"/>
                <a:gridCol w="1403535"/>
                <a:gridCol w="1329665"/>
                <a:gridCol w="1477406"/>
                <a:gridCol w="1477406"/>
              </a:tblGrid>
              <a:tr h="432048">
                <a:tc rowSpan="2">
                  <a:txBody>
                    <a:bodyPr/>
                    <a:lstStyle/>
                    <a:p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hu-HU" sz="2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Termelés, Mrd liter/a</a:t>
                      </a:r>
                      <a:endParaRPr lang="en-GB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hu-HU" sz="2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Energiatartalom,</a:t>
                      </a:r>
                      <a:r>
                        <a:rPr lang="hu-HU" sz="2000" b="1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PJ/a</a:t>
                      </a:r>
                      <a:endParaRPr lang="en-GB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 vMerge="1">
                  <a:txBody>
                    <a:bodyPr/>
                    <a:lstStyle/>
                    <a:p>
                      <a:endParaRPr lang="en-GB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Világ</a:t>
                      </a:r>
                      <a:endParaRPr lang="en-GB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EU-27</a:t>
                      </a:r>
                      <a:endParaRPr lang="en-GB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Világ</a:t>
                      </a:r>
                      <a:endParaRPr lang="en-GB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EU-27</a:t>
                      </a:r>
                      <a:endParaRPr lang="en-GB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hu-HU" sz="2000" dirty="0" err="1" smtClean="0"/>
                        <a:t>Bioetanol</a:t>
                      </a:r>
                      <a:endParaRPr lang="en-GB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 smtClean="0"/>
                        <a:t>66</a:t>
                      </a:r>
                      <a:endParaRPr lang="en-GB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 smtClean="0"/>
                        <a:t>4</a:t>
                      </a:r>
                      <a:endParaRPr lang="en-GB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 smtClean="0"/>
                        <a:t>1 496</a:t>
                      </a:r>
                      <a:endParaRPr lang="en-GB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 smtClean="0"/>
                        <a:t>80</a:t>
                      </a:r>
                      <a:endParaRPr lang="en-GB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5880">
                <a:tc>
                  <a:txBody>
                    <a:bodyPr/>
                    <a:lstStyle/>
                    <a:p>
                      <a:r>
                        <a:rPr lang="hu-HU" sz="2000" dirty="0" smtClean="0"/>
                        <a:t>Biodízel és növényi olaj</a:t>
                      </a:r>
                      <a:endParaRPr lang="en-GB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 smtClean="0"/>
                        <a:t>17</a:t>
                      </a:r>
                      <a:endParaRPr lang="en-GB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 smtClean="0"/>
                        <a:t>8</a:t>
                      </a:r>
                      <a:endParaRPr lang="en-GB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 smtClean="0"/>
                        <a:t>564</a:t>
                      </a:r>
                      <a:endParaRPr lang="en-GB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 smtClean="0"/>
                        <a:t>264</a:t>
                      </a:r>
                      <a:endParaRPr lang="en-GB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896">
                <a:tc>
                  <a:txBody>
                    <a:bodyPr/>
                    <a:lstStyle/>
                    <a:p>
                      <a:r>
                        <a:rPr lang="hu-HU" sz="2000" b="1" dirty="0" smtClean="0"/>
                        <a:t>Összesen</a:t>
                      </a:r>
                      <a:endParaRPr lang="en-GB" sz="20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b="1" dirty="0" smtClean="0"/>
                        <a:t>93</a:t>
                      </a:r>
                      <a:endParaRPr lang="en-GB" sz="20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b="1" dirty="0" smtClean="0"/>
                        <a:t>12</a:t>
                      </a:r>
                      <a:endParaRPr lang="en-GB" sz="20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b="1" dirty="0" smtClean="0"/>
                        <a:t>2 060</a:t>
                      </a:r>
                      <a:endParaRPr lang="en-GB" sz="20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b="1" dirty="0" smtClean="0"/>
                        <a:t>344</a:t>
                      </a:r>
                      <a:endParaRPr lang="en-GB" sz="20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Szövegdoboz 5"/>
          <p:cNvSpPr txBox="1"/>
          <p:nvPr/>
        </p:nvSpPr>
        <p:spPr>
          <a:xfrm>
            <a:off x="0" y="2708467"/>
            <a:ext cx="9144000" cy="3139321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hu-HU" b="1" dirty="0" smtClean="0"/>
              <a:t>A </a:t>
            </a:r>
            <a:r>
              <a:rPr lang="hu-HU" b="1" dirty="0" smtClean="0">
                <a:solidFill>
                  <a:srgbClr val="FF0000"/>
                </a:solidFill>
              </a:rPr>
              <a:t>világon</a:t>
            </a:r>
            <a:r>
              <a:rPr lang="hu-HU" b="1" dirty="0" smtClean="0"/>
              <a:t> 2011-ben összesen 66 milliárd liter (1496 PJ energiatartalmú) </a:t>
            </a:r>
            <a:r>
              <a:rPr lang="hu-HU" b="1" i="1" dirty="0" err="1" smtClean="0">
                <a:solidFill>
                  <a:srgbClr val="009600"/>
                </a:solidFill>
              </a:rPr>
              <a:t>bio-etanolt</a:t>
            </a:r>
            <a:r>
              <a:rPr lang="hu-HU" b="1" dirty="0" smtClean="0"/>
              <a:t> állítottak elő (a legtöbbet az USA-ban és Brazíliában).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hu-HU" b="1" dirty="0" smtClean="0"/>
              <a:t>A </a:t>
            </a:r>
            <a:r>
              <a:rPr lang="hu-HU" b="1" dirty="0" smtClean="0">
                <a:solidFill>
                  <a:srgbClr val="FF0000"/>
                </a:solidFill>
              </a:rPr>
              <a:t>világon</a:t>
            </a:r>
            <a:r>
              <a:rPr lang="hu-HU" b="1" dirty="0" smtClean="0"/>
              <a:t> 2011-ben összesen 17 milliárd liter (564 PJ energiatartalmú) </a:t>
            </a:r>
            <a:r>
              <a:rPr lang="hu-HU" b="1" i="1" dirty="0" smtClean="0">
                <a:solidFill>
                  <a:srgbClr val="009600"/>
                </a:solidFill>
              </a:rPr>
              <a:t>biodízelt</a:t>
            </a:r>
            <a:r>
              <a:rPr lang="hu-HU" b="1" dirty="0" smtClean="0"/>
              <a:t> termeltek (a legtöbbet Németországban, Franciaországban és az USA-ban).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hu-HU" b="1" dirty="0" smtClean="0"/>
              <a:t>Az </a:t>
            </a:r>
            <a:r>
              <a:rPr lang="hu-HU" b="1" dirty="0" smtClean="0">
                <a:solidFill>
                  <a:srgbClr val="0000FF"/>
                </a:solidFill>
              </a:rPr>
              <a:t>EU-27</a:t>
            </a:r>
            <a:r>
              <a:rPr lang="hu-HU" b="1" dirty="0" smtClean="0"/>
              <a:t>-ben a </a:t>
            </a:r>
            <a:r>
              <a:rPr lang="hu-HU" b="1" i="1" dirty="0" smtClean="0">
                <a:solidFill>
                  <a:srgbClr val="009600"/>
                </a:solidFill>
              </a:rPr>
              <a:t>növényi olajokra </a:t>
            </a:r>
            <a:r>
              <a:rPr lang="hu-HU" b="1" dirty="0" smtClean="0"/>
              <a:t>alapozott üzemanyag energiatartalma 264 </a:t>
            </a:r>
            <a:r>
              <a:rPr lang="hu-HU" b="1" dirty="0" err="1" smtClean="0"/>
              <a:t>PJ-t</a:t>
            </a:r>
            <a:r>
              <a:rPr lang="hu-HU" b="1" dirty="0" smtClean="0"/>
              <a:t>, a </a:t>
            </a:r>
            <a:r>
              <a:rPr lang="hu-HU" b="1" i="1" dirty="0" err="1" smtClean="0">
                <a:solidFill>
                  <a:srgbClr val="009600"/>
                </a:solidFill>
              </a:rPr>
              <a:t>bioetanol</a:t>
            </a:r>
            <a:r>
              <a:rPr lang="hu-HU" b="1" dirty="0" smtClean="0"/>
              <a:t> energiatartalma 80 </a:t>
            </a:r>
            <a:r>
              <a:rPr lang="hu-HU" b="1" dirty="0" err="1" smtClean="0"/>
              <a:t>PJ-t</a:t>
            </a:r>
            <a:r>
              <a:rPr lang="hu-HU" b="1" dirty="0" smtClean="0"/>
              <a:t> jelentett, tehát ez az </a:t>
            </a:r>
            <a:r>
              <a:rPr lang="hu-HU" b="1" dirty="0" smtClean="0">
                <a:solidFill>
                  <a:srgbClr val="0000FF"/>
                </a:solidFill>
              </a:rPr>
              <a:t>EU-27</a:t>
            </a:r>
            <a:r>
              <a:rPr lang="hu-HU" b="1" dirty="0" smtClean="0"/>
              <a:t> közlekedésében összesen 344 </a:t>
            </a:r>
            <a:r>
              <a:rPr lang="hu-HU" b="1" dirty="0" err="1" smtClean="0"/>
              <a:t>PJ-t</a:t>
            </a:r>
            <a:r>
              <a:rPr lang="hu-HU" b="1" dirty="0" smtClean="0"/>
              <a:t> tett ki. </a:t>
            </a:r>
            <a:endParaRPr lang="hu-HU" sz="1000" b="1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hu-HU" b="1" dirty="0" smtClean="0"/>
              <a:t>A viszonylag olcsón növényekből előállítható </a:t>
            </a:r>
            <a:r>
              <a:rPr lang="hu-HU" b="1" i="1" dirty="0" smtClean="0">
                <a:solidFill>
                  <a:srgbClr val="009600"/>
                </a:solidFill>
              </a:rPr>
              <a:t>etanol</a:t>
            </a:r>
            <a:r>
              <a:rPr lang="hu-HU" b="1" dirty="0" smtClean="0"/>
              <a:t> 2015-re 80-100 Mrd literre (1,85-2,31 </a:t>
            </a:r>
            <a:r>
              <a:rPr lang="hu-HU" b="1" dirty="0" err="1" smtClean="0"/>
              <a:t>EJ-ra</a:t>
            </a:r>
            <a:r>
              <a:rPr lang="hu-HU" b="1" dirty="0" smtClean="0"/>
              <a:t>) növekedhet a világon.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hu-HU" b="1" dirty="0" smtClean="0"/>
              <a:t>Növekedhet a </a:t>
            </a:r>
            <a:r>
              <a:rPr lang="hu-HU" b="1" i="1" dirty="0" smtClean="0">
                <a:solidFill>
                  <a:srgbClr val="009600"/>
                </a:solidFill>
              </a:rPr>
              <a:t>biodízel-termelés</a:t>
            </a:r>
            <a:r>
              <a:rPr lang="hu-HU" b="1" dirty="0" smtClean="0"/>
              <a:t>, ha kisebb mértékben is. Az energetikában 2015-re 23-27 Mrd liter biodízel (763-895 PJ energiatartalommal) rendelkezésre állhat.  </a:t>
            </a:r>
            <a:endParaRPr lang="en-GB" b="1" dirty="0"/>
          </a:p>
        </p:txBody>
      </p:sp>
      <p:sp>
        <p:nvSpPr>
          <p:cNvPr id="7" name="Téglalap 6"/>
          <p:cNvSpPr/>
          <p:nvPr/>
        </p:nvSpPr>
        <p:spPr bwMode="auto">
          <a:xfrm>
            <a:off x="4615702" y="815072"/>
            <a:ext cx="1332000" cy="1800000"/>
          </a:xfrm>
          <a:prstGeom prst="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Téglalap 7"/>
          <p:cNvSpPr/>
          <p:nvPr/>
        </p:nvSpPr>
        <p:spPr bwMode="auto">
          <a:xfrm>
            <a:off x="7430978" y="808246"/>
            <a:ext cx="1440000" cy="1800000"/>
          </a:xfrm>
          <a:prstGeom prst="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spd="slow" advClick="0" advTm="40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5. A megújuló energiahordozók az EU-ban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3" name="Text Box 3"/>
          <p:cNvSpPr txBox="1">
            <a:spLocks noChangeArrowheads="1"/>
          </p:cNvSpPr>
          <p:nvPr/>
        </p:nvSpPr>
        <p:spPr bwMode="auto">
          <a:xfrm>
            <a:off x="8618" y="6035178"/>
            <a:ext cx="6515101" cy="25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hu-HU" sz="1200" b="0" u="sng" dirty="0">
                <a:latin typeface="Arial" charset="0"/>
              </a:rPr>
              <a:t>Forrás:</a:t>
            </a:r>
            <a:r>
              <a:rPr lang="hu-HU" sz="1200" b="0" dirty="0">
                <a:latin typeface="Arial" charset="0"/>
              </a:rPr>
              <a:t> </a:t>
            </a:r>
            <a:r>
              <a:rPr lang="en-US" sz="1200" b="0" dirty="0">
                <a:latin typeface="Arial" charset="0"/>
              </a:rPr>
              <a:t>European Commission, Directorate-General for Energy: Key Figures</a:t>
            </a:r>
            <a:r>
              <a:rPr lang="hu-HU" sz="1200" b="0" dirty="0">
                <a:latin typeface="Arial" charset="0"/>
              </a:rPr>
              <a:t>, </a:t>
            </a:r>
            <a:r>
              <a:rPr lang="hu-HU" sz="1200" b="0" dirty="0" err="1">
                <a:latin typeface="Arial" charset="0"/>
              </a:rPr>
              <a:t>June</a:t>
            </a:r>
            <a:r>
              <a:rPr lang="hu-HU" sz="1200" b="0" dirty="0">
                <a:latin typeface="Arial" charset="0"/>
              </a:rPr>
              <a:t> 2011</a:t>
            </a:r>
            <a:endParaRPr lang="en-US" sz="1200" b="0" dirty="0">
              <a:latin typeface="Arial" charset="0"/>
            </a:endParaRP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hu-HU" sz="1200" b="0" dirty="0">
                <a:latin typeface="Arial" charset="0"/>
              </a:rPr>
              <a:t>  </a:t>
            </a:r>
          </a:p>
        </p:txBody>
      </p:sp>
      <p:graphicFrame>
        <p:nvGraphicFramePr>
          <p:cNvPr id="36" name="Diagram 8"/>
          <p:cNvGraphicFramePr>
            <a:graphicFrameLocks/>
          </p:cNvGraphicFramePr>
          <p:nvPr/>
        </p:nvGraphicFramePr>
        <p:xfrm>
          <a:off x="272597" y="224926"/>
          <a:ext cx="8612187" cy="5802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5" name="Szövegdoboz 10"/>
          <p:cNvSpPr txBox="1">
            <a:spLocks noChangeArrowheads="1"/>
          </p:cNvSpPr>
          <p:nvPr/>
        </p:nvSpPr>
        <p:spPr bwMode="auto">
          <a:xfrm flipH="1">
            <a:off x="103932" y="684436"/>
            <a:ext cx="10795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1800" b="1" dirty="0">
                <a:latin typeface="Arial" charset="0"/>
              </a:rPr>
              <a:t> </a:t>
            </a:r>
            <a:r>
              <a:rPr lang="hu-HU" sz="1800" b="1" dirty="0" err="1">
                <a:latin typeface="Arial" charset="0"/>
              </a:rPr>
              <a:t>Mtoe</a:t>
            </a:r>
            <a:endParaRPr lang="hu-HU" sz="1800" b="1" dirty="0">
              <a:latin typeface="Arial" charset="0"/>
            </a:endParaRPr>
          </a:p>
        </p:txBody>
      </p:sp>
      <p:sp>
        <p:nvSpPr>
          <p:cNvPr id="8" name="Lekerekített téglalap feliratnak 7"/>
          <p:cNvSpPr/>
          <p:nvPr/>
        </p:nvSpPr>
        <p:spPr bwMode="auto">
          <a:xfrm>
            <a:off x="1950684" y="477234"/>
            <a:ext cx="2520000" cy="936104"/>
          </a:xfrm>
          <a:prstGeom prst="wedgeRoundRectCallout">
            <a:avLst>
              <a:gd name="adj1" fmla="val 50306"/>
              <a:gd name="adj2" fmla="val 177237"/>
              <a:gd name="adj3" fmla="val 16667"/>
            </a:avLst>
          </a:prstGeom>
          <a:solidFill>
            <a:srgbClr val="BBE4F9"/>
          </a:solidFill>
          <a:ln w="9525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2400000" algn="ctr" rotWithShape="0">
              <a:schemeClr val="tx1"/>
            </a:outerShdw>
          </a:effectLst>
          <a:extLst/>
        </p:spPr>
        <p:txBody>
          <a:bodyPr vert="horz" wrap="non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A</a:t>
            </a:r>
            <a:r>
              <a:rPr kumimoji="0" lang="hu-HU" sz="1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hő és az üzemanyag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u-HU" b="1" dirty="0" smtClean="0"/>
              <a:t>m</a:t>
            </a:r>
            <a:r>
              <a:rPr lang="hu-HU" b="1" baseline="0" dirty="0" smtClean="0"/>
              <a:t>iatt</a:t>
            </a:r>
            <a:r>
              <a:rPr lang="hu-HU" b="1" dirty="0" smtClean="0"/>
              <a:t> a biomassza a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u-HU" b="1" dirty="0" smtClean="0"/>
              <a:t>l</a:t>
            </a:r>
            <a:r>
              <a:rPr kumimoji="0" lang="hu-H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egnagyobb arányú</a:t>
            </a:r>
          </a:p>
        </p:txBody>
      </p:sp>
    </p:spTree>
  </p:cSld>
  <p:clrMapOvr>
    <a:masterClrMapping/>
  </p:clrMapOvr>
  <p:transition spd="slow" advClick="0" advTm="40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6. Változás az EU primerenergia-termelésében 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58047" y="6007336"/>
            <a:ext cx="6515101" cy="517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1200" b="0" u="sng" smtClean="0">
                <a:latin typeface="Arial" charset="0"/>
              </a:rPr>
              <a:t>Forrás:</a:t>
            </a:r>
            <a:r>
              <a:rPr lang="en-US" sz="1200" b="0" smtClean="0">
                <a:latin typeface="Arial" charset="0"/>
              </a:rPr>
              <a:t> European </a:t>
            </a:r>
            <a:r>
              <a:rPr lang="en-US" sz="1200" b="0">
                <a:latin typeface="Arial" charset="0"/>
              </a:rPr>
              <a:t>Commission, Directorate-General for Energy: Key </a:t>
            </a:r>
            <a:r>
              <a:rPr lang="en-US" sz="1200" b="0" smtClean="0">
                <a:latin typeface="Arial" charset="0"/>
              </a:rPr>
              <a:t>Figures, June  2011</a:t>
            </a:r>
            <a:endParaRPr lang="en-US" sz="1200" b="0">
              <a:latin typeface="Arial" charset="0"/>
            </a:endParaRP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1200" b="0" smtClean="0">
                <a:latin typeface="Arial" charset="0"/>
              </a:rPr>
              <a:t>  </a:t>
            </a:r>
            <a:endParaRPr lang="en-US" sz="1200" b="0">
              <a:latin typeface="Arial" charset="0"/>
            </a:endParaRPr>
          </a:p>
        </p:txBody>
      </p:sp>
      <p:graphicFrame>
        <p:nvGraphicFramePr>
          <p:cNvPr id="10" name="Diagram 7"/>
          <p:cNvGraphicFramePr>
            <a:graphicFrameLocks/>
          </p:cNvGraphicFramePr>
          <p:nvPr/>
        </p:nvGraphicFramePr>
        <p:xfrm>
          <a:off x="19051" y="440208"/>
          <a:ext cx="4962525" cy="387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562" r:id="rId5" imgW="4962574" imgH="3877392" progId="Excel.Sheet.8">
                  <p:embed/>
                </p:oleObj>
              </mc:Choice>
              <mc:Fallback>
                <p:oleObj r:id="rId5" imgW="4962574" imgH="3877392" progId="Excel.Sheet.8">
                  <p:embed/>
                  <p:pic>
                    <p:nvPicPr>
                      <p:cNvPr id="0" name="Picture 28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1" y="440208"/>
                        <a:ext cx="4962525" cy="3873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Diagram 6"/>
          <p:cNvGraphicFramePr>
            <a:graphicFrameLocks/>
          </p:cNvGraphicFramePr>
          <p:nvPr/>
        </p:nvGraphicFramePr>
        <p:xfrm>
          <a:off x="4122739" y="440208"/>
          <a:ext cx="4867275" cy="3930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563" r:id="rId8" imgW="4865030" imgH="3932261" progId="Excel.Sheet.8">
                  <p:embed/>
                </p:oleObj>
              </mc:Choice>
              <mc:Fallback>
                <p:oleObj r:id="rId8" imgW="4865030" imgH="3932261" progId="Excel.Sheet.8">
                  <p:embed/>
                  <p:pic>
                    <p:nvPicPr>
                      <p:cNvPr id="0" name="Picture 29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2739" y="440208"/>
                        <a:ext cx="4867275" cy="3930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Szövegdoboz 9"/>
          <p:cNvSpPr txBox="1">
            <a:spLocks noChangeArrowheads="1"/>
          </p:cNvSpPr>
          <p:nvPr/>
        </p:nvSpPr>
        <p:spPr bwMode="auto">
          <a:xfrm>
            <a:off x="1774826" y="2115021"/>
            <a:ext cx="13684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2800" b="1">
                <a:latin typeface="Arial" charset="0"/>
              </a:rPr>
              <a:t>1990</a:t>
            </a:r>
          </a:p>
        </p:txBody>
      </p:sp>
      <p:sp>
        <p:nvSpPr>
          <p:cNvPr id="13" name="Szövegdoboz 10"/>
          <p:cNvSpPr txBox="1">
            <a:spLocks noChangeArrowheads="1"/>
          </p:cNvSpPr>
          <p:nvPr/>
        </p:nvSpPr>
        <p:spPr bwMode="auto">
          <a:xfrm>
            <a:off x="5880101" y="2116608"/>
            <a:ext cx="13668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2800" b="1">
                <a:latin typeface="Arial" charset="0"/>
              </a:rPr>
              <a:t>2009</a:t>
            </a:r>
          </a:p>
        </p:txBody>
      </p:sp>
      <p:sp>
        <p:nvSpPr>
          <p:cNvPr id="14" name="Szövegdoboz 11"/>
          <p:cNvSpPr txBox="1">
            <a:spLocks noChangeArrowheads="1"/>
          </p:cNvSpPr>
          <p:nvPr/>
        </p:nvSpPr>
        <p:spPr bwMode="auto">
          <a:xfrm>
            <a:off x="1227139" y="4402608"/>
            <a:ext cx="266541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2800" b="1">
                <a:latin typeface="Arial" charset="0"/>
              </a:rPr>
              <a:t>943 Mtoe</a:t>
            </a:r>
          </a:p>
        </p:txBody>
      </p:sp>
      <p:sp>
        <p:nvSpPr>
          <p:cNvPr id="15" name="Szövegdoboz 13"/>
          <p:cNvSpPr txBox="1">
            <a:spLocks noChangeArrowheads="1"/>
          </p:cNvSpPr>
          <p:nvPr/>
        </p:nvSpPr>
        <p:spPr bwMode="auto">
          <a:xfrm>
            <a:off x="5403851" y="4407371"/>
            <a:ext cx="266541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2800" b="1">
                <a:latin typeface="Arial" charset="0"/>
              </a:rPr>
              <a:t>818 Mtoe</a:t>
            </a:r>
          </a:p>
        </p:txBody>
      </p:sp>
      <p:sp>
        <p:nvSpPr>
          <p:cNvPr id="16" name="Szövegdoboz 14"/>
          <p:cNvSpPr txBox="1">
            <a:spLocks noChangeArrowheads="1"/>
          </p:cNvSpPr>
          <p:nvPr/>
        </p:nvSpPr>
        <p:spPr bwMode="auto">
          <a:xfrm>
            <a:off x="5260976" y="1186333"/>
            <a:ext cx="1295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1600" b="1" dirty="0">
                <a:solidFill>
                  <a:schemeClr val="bg1"/>
                </a:solidFill>
                <a:latin typeface="Arial" charset="0"/>
              </a:rPr>
              <a:t>megújuló  18%</a:t>
            </a:r>
          </a:p>
        </p:txBody>
      </p:sp>
      <p:sp>
        <p:nvSpPr>
          <p:cNvPr id="17" name="Szövegdoboz 13"/>
          <p:cNvSpPr txBox="1">
            <a:spLocks noChangeArrowheads="1"/>
          </p:cNvSpPr>
          <p:nvPr/>
        </p:nvSpPr>
        <p:spPr bwMode="auto">
          <a:xfrm>
            <a:off x="1619672" y="5200873"/>
            <a:ext cx="61926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hu-HU" sz="2400" b="1" dirty="0">
                <a:solidFill>
                  <a:srgbClr val="800080"/>
                </a:solidFill>
                <a:latin typeface="Arial" charset="0"/>
              </a:rPr>
              <a:t>Két évtized alatt 13% csökkenés.</a:t>
            </a:r>
          </a:p>
        </p:txBody>
      </p:sp>
    </p:spTree>
  </p:cSld>
  <p:clrMapOvr>
    <a:masterClrMapping/>
  </p:clrMapOvr>
  <p:transition spd="slow" advClick="0" advTm="30000">
    <p:circl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7. Változás az EU villamosenergia-termelésében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553" y="6056908"/>
            <a:ext cx="6515101" cy="517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1200" b="0" u="sng" smtClean="0">
                <a:latin typeface="Arial" charset="0"/>
              </a:rPr>
              <a:t>Forrás:</a:t>
            </a:r>
            <a:r>
              <a:rPr lang="en-US" sz="1200" b="0" smtClean="0">
                <a:latin typeface="Arial" charset="0"/>
              </a:rPr>
              <a:t> European </a:t>
            </a:r>
            <a:r>
              <a:rPr lang="en-US" sz="1200" b="0">
                <a:latin typeface="Arial" charset="0"/>
              </a:rPr>
              <a:t>Commission, Directorate-General for Energy: Key </a:t>
            </a:r>
            <a:r>
              <a:rPr lang="en-US" sz="1200" b="0" smtClean="0">
                <a:latin typeface="Arial" charset="0"/>
              </a:rPr>
              <a:t>Figures, June  2011</a:t>
            </a:r>
            <a:endParaRPr lang="en-US" sz="1200" b="0">
              <a:latin typeface="Arial" charset="0"/>
            </a:endParaRP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1200" b="0" smtClean="0">
                <a:latin typeface="Arial" charset="0"/>
              </a:rPr>
              <a:t>  </a:t>
            </a:r>
            <a:endParaRPr lang="en-US" sz="1200" b="0">
              <a:latin typeface="Arial" charset="0"/>
            </a:endParaRPr>
          </a:p>
        </p:txBody>
      </p:sp>
      <p:graphicFrame>
        <p:nvGraphicFramePr>
          <p:cNvPr id="6" name="Diagram 7"/>
          <p:cNvGraphicFramePr>
            <a:graphicFrameLocks/>
          </p:cNvGraphicFramePr>
          <p:nvPr/>
        </p:nvGraphicFramePr>
        <p:xfrm>
          <a:off x="0" y="476672"/>
          <a:ext cx="5064125" cy="397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586" r:id="rId5" imgW="5066215" imgH="3974936" progId="Excel.Sheet.8">
                  <p:embed/>
                </p:oleObj>
              </mc:Choice>
              <mc:Fallback>
                <p:oleObj r:id="rId5" imgW="5066215" imgH="3974936" progId="Excel.Sheet.8">
                  <p:embed/>
                  <p:pic>
                    <p:nvPicPr>
                      <p:cNvPr id="0" name="Picture 28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76672"/>
                        <a:ext cx="5064125" cy="3975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Diagram 6"/>
          <p:cNvGraphicFramePr>
            <a:graphicFrameLocks/>
          </p:cNvGraphicFramePr>
          <p:nvPr/>
        </p:nvGraphicFramePr>
        <p:xfrm>
          <a:off x="4103688" y="476672"/>
          <a:ext cx="4968875" cy="403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587" r:id="rId8" imgW="4968671" imgH="4029805" progId="Excel.Sheet.8">
                  <p:embed/>
                </p:oleObj>
              </mc:Choice>
              <mc:Fallback>
                <p:oleObj r:id="rId8" imgW="4968671" imgH="4029805" progId="Excel.Sheet.8">
                  <p:embed/>
                  <p:pic>
                    <p:nvPicPr>
                      <p:cNvPr id="0" name="Picture 29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03688" y="476672"/>
                        <a:ext cx="4968875" cy="4032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zövegdoboz 9"/>
          <p:cNvSpPr txBox="1">
            <a:spLocks noChangeArrowheads="1"/>
          </p:cNvSpPr>
          <p:nvPr/>
        </p:nvSpPr>
        <p:spPr bwMode="auto">
          <a:xfrm>
            <a:off x="1806575" y="2202285"/>
            <a:ext cx="13684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2800" b="1">
                <a:latin typeface="Arial" charset="0"/>
              </a:rPr>
              <a:t>1990</a:t>
            </a:r>
          </a:p>
        </p:txBody>
      </p:sp>
      <p:sp>
        <p:nvSpPr>
          <p:cNvPr id="9" name="Szövegdoboz 10"/>
          <p:cNvSpPr txBox="1">
            <a:spLocks noChangeArrowheads="1"/>
          </p:cNvSpPr>
          <p:nvPr/>
        </p:nvSpPr>
        <p:spPr bwMode="auto">
          <a:xfrm>
            <a:off x="5911850" y="2203872"/>
            <a:ext cx="13668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2800" b="1" dirty="0">
                <a:latin typeface="Arial" charset="0"/>
              </a:rPr>
              <a:t>2009</a:t>
            </a:r>
          </a:p>
        </p:txBody>
      </p:sp>
      <p:sp>
        <p:nvSpPr>
          <p:cNvPr id="10" name="Szövegdoboz 11"/>
          <p:cNvSpPr txBox="1">
            <a:spLocks noChangeArrowheads="1"/>
          </p:cNvSpPr>
          <p:nvPr/>
        </p:nvSpPr>
        <p:spPr bwMode="auto">
          <a:xfrm>
            <a:off x="1258888" y="4562698"/>
            <a:ext cx="266541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2800" b="1">
                <a:latin typeface="Arial" charset="0"/>
              </a:rPr>
              <a:t>2586 TWh</a:t>
            </a:r>
          </a:p>
        </p:txBody>
      </p:sp>
      <p:sp>
        <p:nvSpPr>
          <p:cNvPr id="11" name="Szövegdoboz 13"/>
          <p:cNvSpPr txBox="1">
            <a:spLocks noChangeArrowheads="1"/>
          </p:cNvSpPr>
          <p:nvPr/>
        </p:nvSpPr>
        <p:spPr bwMode="auto">
          <a:xfrm>
            <a:off x="5435600" y="4567461"/>
            <a:ext cx="266541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2800" b="1">
                <a:latin typeface="Arial" charset="0"/>
              </a:rPr>
              <a:t>3210 TWh</a:t>
            </a:r>
          </a:p>
        </p:txBody>
      </p:sp>
      <p:sp>
        <p:nvSpPr>
          <p:cNvPr id="12" name="Szövegdoboz 14"/>
          <p:cNvSpPr txBox="1">
            <a:spLocks noChangeArrowheads="1"/>
          </p:cNvSpPr>
          <p:nvPr/>
        </p:nvSpPr>
        <p:spPr bwMode="auto">
          <a:xfrm>
            <a:off x="5292725" y="1273597"/>
            <a:ext cx="1295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1600" b="1" dirty="0">
                <a:solidFill>
                  <a:schemeClr val="bg1"/>
                </a:solidFill>
                <a:latin typeface="Arial" charset="0"/>
              </a:rPr>
              <a:t>megújuló  18%</a:t>
            </a:r>
          </a:p>
        </p:txBody>
      </p:sp>
      <p:sp>
        <p:nvSpPr>
          <p:cNvPr id="13" name="Szövegdoboz 11"/>
          <p:cNvSpPr txBox="1">
            <a:spLocks noChangeArrowheads="1"/>
          </p:cNvSpPr>
          <p:nvPr/>
        </p:nvSpPr>
        <p:spPr bwMode="auto">
          <a:xfrm>
            <a:off x="2124075" y="5301208"/>
            <a:ext cx="52149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2400" b="1" dirty="0">
                <a:solidFill>
                  <a:srgbClr val="800080"/>
                </a:solidFill>
                <a:latin typeface="Arial" charset="0"/>
              </a:rPr>
              <a:t>Két évtized alatt 24% növekedés.</a:t>
            </a:r>
          </a:p>
        </p:txBody>
      </p:sp>
    </p:spTree>
  </p:cSld>
  <p:clrMapOvr>
    <a:masterClrMapping/>
  </p:clrMapOvr>
  <p:transition spd="slow" advClick="0" advTm="30000"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8. Megújulókból villamos energia 2035-ben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4288" y="6050316"/>
            <a:ext cx="34200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hu-HU" sz="1200" b="0" u="sng" dirty="0">
                <a:latin typeface="Arial" charset="0"/>
              </a:rPr>
              <a:t>Forrás:</a:t>
            </a:r>
            <a:r>
              <a:rPr lang="hu-HU" sz="1200" b="0" dirty="0">
                <a:latin typeface="Arial" charset="0"/>
              </a:rPr>
              <a:t> IEA: World </a:t>
            </a:r>
            <a:r>
              <a:rPr lang="hu-HU" sz="1200" b="0" dirty="0" err="1">
                <a:latin typeface="Arial" charset="0"/>
              </a:rPr>
              <a:t>Energy</a:t>
            </a:r>
            <a:r>
              <a:rPr lang="hu-HU" sz="1200" b="0" dirty="0">
                <a:latin typeface="Arial" charset="0"/>
              </a:rPr>
              <a:t> Outlook 2011, p. 91.</a:t>
            </a:r>
          </a:p>
        </p:txBody>
      </p:sp>
      <p:sp>
        <p:nvSpPr>
          <p:cNvPr id="6" name="Szövegdoboz 5"/>
          <p:cNvSpPr txBox="1">
            <a:spLocks noChangeArrowheads="1"/>
          </p:cNvSpPr>
          <p:nvPr/>
        </p:nvSpPr>
        <p:spPr bwMode="auto">
          <a:xfrm>
            <a:off x="1475646" y="229090"/>
            <a:ext cx="662463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2800" b="1" dirty="0" smtClean="0">
                <a:solidFill>
                  <a:srgbClr val="660066"/>
                </a:solidFill>
              </a:rPr>
              <a:t>Távlatok az </a:t>
            </a:r>
            <a:r>
              <a:rPr lang="hu-HU" sz="2800" b="1" dirty="0">
                <a:solidFill>
                  <a:srgbClr val="660066"/>
                </a:solidFill>
              </a:rPr>
              <a:t>új energiapolitika szerint</a:t>
            </a:r>
          </a:p>
        </p:txBody>
      </p:sp>
      <p:sp>
        <p:nvSpPr>
          <p:cNvPr id="7" name="Szövegdoboz 9"/>
          <p:cNvSpPr txBox="1">
            <a:spLocks noChangeArrowheads="1"/>
          </p:cNvSpPr>
          <p:nvPr/>
        </p:nvSpPr>
        <p:spPr bwMode="auto">
          <a:xfrm>
            <a:off x="4860354" y="6103516"/>
            <a:ext cx="424815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hu-HU" sz="1200" dirty="0">
                <a:latin typeface="Arial" charset="0"/>
              </a:rPr>
              <a:t>* PV = napelem,   CSP = tükrös naperőmű </a:t>
            </a:r>
          </a:p>
        </p:txBody>
      </p:sp>
      <p:sp>
        <p:nvSpPr>
          <p:cNvPr id="8" name="Szövegdoboz 14"/>
          <p:cNvSpPr txBox="1">
            <a:spLocks noChangeArrowheads="1"/>
          </p:cNvSpPr>
          <p:nvPr/>
        </p:nvSpPr>
        <p:spPr bwMode="auto">
          <a:xfrm>
            <a:off x="42863" y="237256"/>
            <a:ext cx="8286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b="1" dirty="0" err="1">
                <a:latin typeface="Arial" charset="0"/>
              </a:rPr>
              <a:t>TWh</a:t>
            </a:r>
            <a:endParaRPr lang="hu-HU" b="1" dirty="0">
              <a:latin typeface="Arial" charset="0"/>
            </a:endParaRPr>
          </a:p>
        </p:txBody>
      </p:sp>
      <p:graphicFrame>
        <p:nvGraphicFramePr>
          <p:cNvPr id="16" name="Diagram 8"/>
          <p:cNvGraphicFramePr>
            <a:graphicFrameLocks/>
          </p:cNvGraphicFramePr>
          <p:nvPr/>
        </p:nvGraphicFramePr>
        <p:xfrm>
          <a:off x="50800" y="599207"/>
          <a:ext cx="8863013" cy="54432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Lekerekített téglalap 9"/>
          <p:cNvSpPr/>
          <p:nvPr/>
        </p:nvSpPr>
        <p:spPr>
          <a:xfrm>
            <a:off x="1216025" y="851619"/>
            <a:ext cx="863600" cy="358775"/>
          </a:xfrm>
          <a:prstGeom prst="roundRect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u-HU" sz="2000" b="1" dirty="0">
                <a:latin typeface="Arial" pitchFamily="34" charset="0"/>
                <a:cs typeface="Arial" pitchFamily="34" charset="0"/>
              </a:rPr>
              <a:t>2648</a:t>
            </a:r>
          </a:p>
        </p:txBody>
      </p:sp>
      <p:sp>
        <p:nvSpPr>
          <p:cNvPr id="11" name="Lekerekített téglalap 10"/>
          <p:cNvSpPr/>
          <p:nvPr/>
        </p:nvSpPr>
        <p:spPr>
          <a:xfrm>
            <a:off x="2844800" y="2204850"/>
            <a:ext cx="863600" cy="360363"/>
          </a:xfrm>
          <a:prstGeom prst="roundRect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u-HU" sz="2000" b="1" dirty="0">
                <a:latin typeface="Arial" pitchFamily="34" charset="0"/>
                <a:cs typeface="Arial" pitchFamily="34" charset="0"/>
              </a:rPr>
              <a:t>1681</a:t>
            </a:r>
          </a:p>
        </p:txBody>
      </p:sp>
      <p:sp>
        <p:nvSpPr>
          <p:cNvPr id="12" name="Lekerekített téglalap 11"/>
          <p:cNvSpPr/>
          <p:nvPr/>
        </p:nvSpPr>
        <p:spPr>
          <a:xfrm>
            <a:off x="4457700" y="2823749"/>
            <a:ext cx="863600" cy="360362"/>
          </a:xfrm>
          <a:prstGeom prst="roundRect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u-HU" sz="2000" b="1" dirty="0">
                <a:latin typeface="Arial" pitchFamily="34" charset="0"/>
                <a:cs typeface="Arial" pitchFamily="34" charset="0"/>
              </a:rPr>
              <a:t>1255</a:t>
            </a:r>
          </a:p>
        </p:txBody>
      </p:sp>
      <p:sp>
        <p:nvSpPr>
          <p:cNvPr id="13" name="Lekerekített téglalap 12"/>
          <p:cNvSpPr/>
          <p:nvPr/>
        </p:nvSpPr>
        <p:spPr>
          <a:xfrm>
            <a:off x="6069013" y="3442647"/>
            <a:ext cx="865187" cy="360363"/>
          </a:xfrm>
          <a:prstGeom prst="roundRect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u-HU" sz="2000" b="1" dirty="0">
                <a:latin typeface="Arial" pitchFamily="34" charset="0"/>
                <a:cs typeface="Arial" pitchFamily="34" charset="0"/>
              </a:rPr>
              <a:t>815</a:t>
            </a:r>
          </a:p>
        </p:txBody>
      </p:sp>
      <p:sp>
        <p:nvSpPr>
          <p:cNvPr id="14" name="Lekerekített téglalap 13"/>
          <p:cNvSpPr/>
          <p:nvPr/>
        </p:nvSpPr>
        <p:spPr>
          <a:xfrm>
            <a:off x="7712302" y="3673490"/>
            <a:ext cx="863600" cy="360362"/>
          </a:xfrm>
          <a:prstGeom prst="roundRect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u-HU" sz="2000" b="1" dirty="0">
                <a:latin typeface="Arial" pitchFamily="34" charset="0"/>
                <a:cs typeface="Arial" pitchFamily="34" charset="0"/>
              </a:rPr>
              <a:t>657</a:t>
            </a:r>
          </a:p>
        </p:txBody>
      </p:sp>
      <p:sp>
        <p:nvSpPr>
          <p:cNvPr id="15" name="Lekerekített téglalap feliratnak 14"/>
          <p:cNvSpPr/>
          <p:nvPr/>
        </p:nvSpPr>
        <p:spPr bwMode="auto">
          <a:xfrm>
            <a:off x="4427984" y="1052736"/>
            <a:ext cx="3312368" cy="936104"/>
          </a:xfrm>
          <a:prstGeom prst="wedgeRoundRectCallout">
            <a:avLst>
              <a:gd name="adj1" fmla="val -76768"/>
              <a:gd name="adj2" fmla="val 68702"/>
              <a:gd name="adj3" fmla="val 16667"/>
            </a:avLst>
          </a:prstGeom>
          <a:solidFill>
            <a:srgbClr val="BBE4F9"/>
          </a:solidFill>
          <a:ln w="9525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2400000" algn="ctr" rotWithShape="0">
              <a:schemeClr val="tx1"/>
            </a:outerShdw>
          </a:effectLst>
          <a:extLst/>
        </p:spPr>
        <p:txBody>
          <a:bodyPr vert="horz" wrap="non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Az EU élen jár a megújuló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energiaforrások villamos-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energia-ipari használatában</a:t>
            </a:r>
          </a:p>
        </p:txBody>
      </p:sp>
    </p:spTree>
  </p:cSld>
  <p:clrMapOvr>
    <a:masterClrMapping/>
  </p:clrMapOvr>
  <p:transition spd="slow" advClick="0" advTm="60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9. Villamosenergia-termelés az EU-ban 2030-ig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Szövegdoboz 3"/>
          <p:cNvSpPr txBox="1"/>
          <p:nvPr/>
        </p:nvSpPr>
        <p:spPr>
          <a:xfrm>
            <a:off x="-8046" y="6021288"/>
            <a:ext cx="61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u="sng" dirty="0" smtClean="0">
                <a:latin typeface="Arial" pitchFamily="34" charset="0"/>
                <a:cs typeface="Arial" pitchFamily="34" charset="0"/>
              </a:rPr>
              <a:t>Forrás</a:t>
            </a:r>
            <a:r>
              <a:rPr lang="hu-HU" sz="1400" dirty="0" smtClean="0">
                <a:latin typeface="Arial" pitchFamily="34" charset="0"/>
                <a:cs typeface="Arial" pitchFamily="34" charset="0"/>
              </a:rPr>
              <a:t>: VGB </a:t>
            </a:r>
            <a:r>
              <a:rPr lang="hu-HU" sz="1400" dirty="0" err="1" smtClean="0">
                <a:latin typeface="Arial" pitchFamily="34" charset="0"/>
                <a:cs typeface="Arial" pitchFamily="34" charset="0"/>
              </a:rPr>
              <a:t>PowerTech</a:t>
            </a:r>
            <a:r>
              <a:rPr lang="hu-HU" sz="1400" dirty="0" smtClean="0">
                <a:latin typeface="Arial" pitchFamily="34" charset="0"/>
                <a:cs typeface="Arial" pitchFamily="34" charset="0"/>
              </a:rPr>
              <a:t> 92. k. 1/2. sz. 2012. p.43-47.</a:t>
            </a:r>
            <a:endParaRPr lang="hu-HU" sz="1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Diagram 5"/>
          <p:cNvGraphicFramePr/>
          <p:nvPr/>
        </p:nvGraphicFramePr>
        <p:xfrm>
          <a:off x="0" y="549242"/>
          <a:ext cx="8964488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zövegdoboz 6"/>
          <p:cNvSpPr txBox="1"/>
          <p:nvPr/>
        </p:nvSpPr>
        <p:spPr>
          <a:xfrm>
            <a:off x="93552" y="18920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err="1" smtClean="0"/>
              <a:t>TWh</a:t>
            </a:r>
            <a:endParaRPr lang="hu-HU" b="1" dirty="0"/>
          </a:p>
        </p:txBody>
      </p:sp>
      <p:sp>
        <p:nvSpPr>
          <p:cNvPr id="8" name="Lekerekített téglalap feliratnak 7"/>
          <p:cNvSpPr/>
          <p:nvPr/>
        </p:nvSpPr>
        <p:spPr bwMode="auto">
          <a:xfrm>
            <a:off x="2051720" y="548680"/>
            <a:ext cx="3024000" cy="936104"/>
          </a:xfrm>
          <a:prstGeom prst="wedgeRoundRectCallout">
            <a:avLst>
              <a:gd name="adj1" fmla="val 38036"/>
              <a:gd name="adj2" fmla="val 116767"/>
              <a:gd name="adj3" fmla="val 16667"/>
            </a:avLst>
          </a:prstGeom>
          <a:solidFill>
            <a:srgbClr val="BBE4F9"/>
          </a:solidFill>
          <a:ln w="9525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2400000" algn="ctr" rotWithShape="0">
              <a:schemeClr val="tx1"/>
            </a:outerShdw>
          </a:effectLst>
          <a:extLst/>
        </p:spPr>
        <p:txBody>
          <a:bodyPr vert="horz" wrap="non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A</a:t>
            </a:r>
            <a:r>
              <a:rPr kumimoji="0" lang="hu-HU" sz="1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többlet villamos energiát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u-HU" b="1" dirty="0" smtClean="0"/>
              <a:t>e</a:t>
            </a:r>
            <a:r>
              <a:rPr kumimoji="0" lang="hu-HU" sz="1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lsősorban a megújuló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u-HU" b="1" dirty="0" smtClean="0"/>
              <a:t>f</a:t>
            </a:r>
            <a:r>
              <a:rPr lang="hu-HU" b="1" baseline="0" dirty="0" smtClean="0"/>
              <a:t>orrásokból termelik</a:t>
            </a:r>
            <a:endParaRPr kumimoji="0" lang="hu-H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9" name="Egyenes összekötő 8"/>
          <p:cNvCxnSpPr/>
          <p:nvPr/>
        </p:nvCxnSpPr>
        <p:spPr bwMode="auto">
          <a:xfrm flipV="1">
            <a:off x="3419872" y="2060848"/>
            <a:ext cx="0" cy="3168352"/>
          </a:xfrm>
          <a:prstGeom prst="line">
            <a:avLst/>
          </a:prstGeom>
          <a:solidFill>
            <a:srgbClr val="BBE4F9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 spd="slow" advClick="0" advTm="30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10. Villamos energia az </a:t>
            </a:r>
            <a:r>
              <a:rPr lang="hu-HU" sz="2000" b="1" dirty="0" err="1" smtClean="0">
                <a:solidFill>
                  <a:srgbClr val="000066"/>
                </a:solidFill>
              </a:rPr>
              <a:t>ENTSO-E-ben</a:t>
            </a:r>
            <a:r>
              <a:rPr lang="hu-HU" sz="2000" b="1" dirty="0" smtClean="0">
                <a:solidFill>
                  <a:srgbClr val="000066"/>
                </a:solidFill>
              </a:rPr>
              <a:t>, 2011-ben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Szövegdoboz 3"/>
          <p:cNvSpPr txBox="1"/>
          <p:nvPr/>
        </p:nvSpPr>
        <p:spPr>
          <a:xfrm>
            <a:off x="6468" y="6006774"/>
            <a:ext cx="61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u="sng" dirty="0" smtClean="0">
                <a:latin typeface="Arial" pitchFamily="34" charset="0"/>
                <a:cs typeface="Arial" pitchFamily="34" charset="0"/>
              </a:rPr>
              <a:t>Forrás</a:t>
            </a:r>
            <a:r>
              <a:rPr lang="hu-HU" sz="1400" dirty="0" smtClean="0">
                <a:latin typeface="Arial" pitchFamily="34" charset="0"/>
                <a:cs typeface="Arial" pitchFamily="34" charset="0"/>
              </a:rPr>
              <a:t>: ENTSO-E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Memo 2011. Provisional values as of 30 April 2012 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2940496" y="433130"/>
          <a:ext cx="6096000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églalap 5"/>
          <p:cNvSpPr/>
          <p:nvPr/>
        </p:nvSpPr>
        <p:spPr>
          <a:xfrm>
            <a:off x="288496" y="735676"/>
            <a:ext cx="504056" cy="864096"/>
          </a:xfrm>
          <a:prstGeom prst="rect">
            <a:avLst/>
          </a:prstGeom>
          <a:solidFill>
            <a:srgbClr val="5C005C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7" name="Egyenes összekötő 6"/>
          <p:cNvCxnSpPr/>
          <p:nvPr/>
        </p:nvCxnSpPr>
        <p:spPr>
          <a:xfrm>
            <a:off x="272956" y="735676"/>
            <a:ext cx="30963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églalap 7"/>
          <p:cNvSpPr/>
          <p:nvPr/>
        </p:nvSpPr>
        <p:spPr>
          <a:xfrm>
            <a:off x="288496" y="1599772"/>
            <a:ext cx="504056" cy="864096"/>
          </a:xfrm>
          <a:prstGeom prst="rect">
            <a:avLst/>
          </a:prstGeom>
          <a:solidFill>
            <a:srgbClr val="FF66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9" name="Egyenes összekötő 8"/>
          <p:cNvCxnSpPr/>
          <p:nvPr/>
        </p:nvCxnSpPr>
        <p:spPr>
          <a:xfrm>
            <a:off x="273518" y="1614286"/>
            <a:ext cx="30963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églalap 9"/>
          <p:cNvSpPr/>
          <p:nvPr/>
        </p:nvSpPr>
        <p:spPr>
          <a:xfrm>
            <a:off x="288496" y="2463306"/>
            <a:ext cx="504056" cy="864096"/>
          </a:xfrm>
          <a:prstGeom prst="rect">
            <a:avLst/>
          </a:prstGeom>
          <a:solidFill>
            <a:srgbClr val="0000FF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11" name="Egyenes összekötő 10"/>
          <p:cNvCxnSpPr/>
          <p:nvPr/>
        </p:nvCxnSpPr>
        <p:spPr>
          <a:xfrm>
            <a:off x="274080" y="2463306"/>
            <a:ext cx="30963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églalap 11"/>
          <p:cNvSpPr/>
          <p:nvPr/>
        </p:nvSpPr>
        <p:spPr>
          <a:xfrm>
            <a:off x="288496" y="3327964"/>
            <a:ext cx="504056" cy="864096"/>
          </a:xfrm>
          <a:prstGeom prst="rect">
            <a:avLst/>
          </a:prstGeom>
          <a:solidFill>
            <a:srgbClr val="00B4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13" name="Egyenes összekötő 12"/>
          <p:cNvCxnSpPr/>
          <p:nvPr/>
        </p:nvCxnSpPr>
        <p:spPr>
          <a:xfrm>
            <a:off x="273518" y="3327964"/>
            <a:ext cx="30963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églalap 13"/>
          <p:cNvSpPr/>
          <p:nvPr/>
        </p:nvSpPr>
        <p:spPr>
          <a:xfrm>
            <a:off x="288496" y="4192060"/>
            <a:ext cx="504056" cy="864096"/>
          </a:xfrm>
          <a:prstGeom prst="rect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15" name="Egyenes összekötő 14"/>
          <p:cNvCxnSpPr/>
          <p:nvPr/>
        </p:nvCxnSpPr>
        <p:spPr>
          <a:xfrm>
            <a:off x="272956" y="4192060"/>
            <a:ext cx="30963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gyenes összekötő 15"/>
          <p:cNvCxnSpPr/>
          <p:nvPr/>
        </p:nvCxnSpPr>
        <p:spPr>
          <a:xfrm>
            <a:off x="288032" y="5056156"/>
            <a:ext cx="30963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zövegdoboz 16"/>
          <p:cNvSpPr txBox="1"/>
          <p:nvPr/>
        </p:nvSpPr>
        <p:spPr>
          <a:xfrm>
            <a:off x="936104" y="807684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sz="1600" b="1" dirty="0"/>
          </a:p>
        </p:txBody>
      </p:sp>
      <p:sp>
        <p:nvSpPr>
          <p:cNvPr id="18" name="Szövegdoboz 17"/>
          <p:cNvSpPr txBox="1"/>
          <p:nvPr/>
        </p:nvSpPr>
        <p:spPr>
          <a:xfrm>
            <a:off x="791526" y="98538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>
                <a:latin typeface="Arial" pitchFamily="34" charset="0"/>
                <a:cs typeface="Arial" pitchFamily="34" charset="0"/>
              </a:rPr>
              <a:t>atom</a:t>
            </a:r>
            <a:endParaRPr lang="hu-H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Szövegdoboz 18"/>
          <p:cNvSpPr txBox="1"/>
          <p:nvPr/>
        </p:nvSpPr>
        <p:spPr>
          <a:xfrm>
            <a:off x="792088" y="186456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>
                <a:latin typeface="Arial" pitchFamily="34" charset="0"/>
                <a:cs typeface="Arial" pitchFamily="34" charset="0"/>
              </a:rPr>
              <a:t>fosszilis</a:t>
            </a:r>
            <a:endParaRPr lang="hu-H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Szövegdoboz 19"/>
          <p:cNvSpPr txBox="1"/>
          <p:nvPr/>
        </p:nvSpPr>
        <p:spPr>
          <a:xfrm>
            <a:off x="806602" y="2722872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>
                <a:latin typeface="Arial" pitchFamily="34" charset="0"/>
                <a:cs typeface="Arial" pitchFamily="34" charset="0"/>
              </a:rPr>
              <a:t>víz</a:t>
            </a:r>
            <a:endParaRPr lang="hu-H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Szövegdoboz 20"/>
          <p:cNvSpPr txBox="1"/>
          <p:nvPr/>
        </p:nvSpPr>
        <p:spPr>
          <a:xfrm>
            <a:off x="805478" y="3615996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>
                <a:latin typeface="Arial" pitchFamily="34" charset="0"/>
                <a:cs typeface="Arial" pitchFamily="34" charset="0"/>
              </a:rPr>
              <a:t>megújuló</a:t>
            </a:r>
            <a:endParaRPr lang="hu-H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Szövegdoboz 21"/>
          <p:cNvSpPr txBox="1"/>
          <p:nvPr/>
        </p:nvSpPr>
        <p:spPr>
          <a:xfrm>
            <a:off x="806602" y="445684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>
                <a:latin typeface="Arial" pitchFamily="34" charset="0"/>
                <a:cs typeface="Arial" pitchFamily="34" charset="0"/>
              </a:rPr>
              <a:t>egyéb</a:t>
            </a:r>
            <a:endParaRPr lang="hu-H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Szövegdoboz 22"/>
          <p:cNvSpPr txBox="1"/>
          <p:nvPr/>
        </p:nvSpPr>
        <p:spPr>
          <a:xfrm>
            <a:off x="2030896" y="735676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b="1" dirty="0" smtClean="0">
                <a:latin typeface="Arial" pitchFamily="34" charset="0"/>
                <a:cs typeface="Arial" pitchFamily="34" charset="0"/>
              </a:rPr>
              <a:t>855,60</a:t>
            </a:r>
            <a:endParaRPr lang="hu-H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Szövegdoboz 23"/>
          <p:cNvSpPr txBox="1"/>
          <p:nvPr/>
        </p:nvSpPr>
        <p:spPr>
          <a:xfrm>
            <a:off x="2030896" y="160499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b="1" dirty="0" smtClean="0">
                <a:latin typeface="Arial" pitchFamily="34" charset="0"/>
                <a:cs typeface="Arial" pitchFamily="34" charset="0"/>
              </a:rPr>
              <a:t>1 625,06</a:t>
            </a:r>
            <a:endParaRPr lang="hu-H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Szövegdoboz 24"/>
          <p:cNvSpPr txBox="1"/>
          <p:nvPr/>
        </p:nvSpPr>
        <p:spPr>
          <a:xfrm>
            <a:off x="2030896" y="246852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b="1" dirty="0" smtClean="0">
                <a:latin typeface="Arial" pitchFamily="34" charset="0"/>
                <a:cs typeface="Arial" pitchFamily="34" charset="0"/>
              </a:rPr>
              <a:t>513,81</a:t>
            </a:r>
            <a:endParaRPr lang="hu-H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Szövegdoboz 25"/>
          <p:cNvSpPr txBox="1"/>
          <p:nvPr/>
        </p:nvSpPr>
        <p:spPr>
          <a:xfrm>
            <a:off x="2030896" y="3333186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b="1" dirty="0" smtClean="0">
                <a:latin typeface="Arial" pitchFamily="34" charset="0"/>
                <a:cs typeface="Arial" pitchFamily="34" charset="0"/>
              </a:rPr>
              <a:t>310,08</a:t>
            </a:r>
            <a:endParaRPr lang="hu-H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Szövegdoboz 26"/>
          <p:cNvSpPr txBox="1"/>
          <p:nvPr/>
        </p:nvSpPr>
        <p:spPr>
          <a:xfrm>
            <a:off x="2030896" y="4197282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b="1" dirty="0" smtClean="0">
                <a:latin typeface="Arial" pitchFamily="34" charset="0"/>
                <a:cs typeface="Arial" pitchFamily="34" charset="0"/>
              </a:rPr>
              <a:t>11,12</a:t>
            </a:r>
            <a:endParaRPr lang="hu-H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Szövegdoboz 27"/>
          <p:cNvSpPr txBox="1"/>
          <p:nvPr/>
        </p:nvSpPr>
        <p:spPr>
          <a:xfrm>
            <a:off x="1872208" y="34717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b="1" dirty="0" err="1" smtClean="0">
                <a:latin typeface="Arial" pitchFamily="34" charset="0"/>
                <a:cs typeface="Arial" pitchFamily="34" charset="0"/>
              </a:rPr>
              <a:t>TWh</a:t>
            </a:r>
            <a:endParaRPr lang="hu-H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Szövegdoboz 28"/>
          <p:cNvSpPr txBox="1"/>
          <p:nvPr/>
        </p:nvSpPr>
        <p:spPr>
          <a:xfrm>
            <a:off x="5184576" y="2699628"/>
            <a:ext cx="162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>
                <a:latin typeface="Arial" pitchFamily="34" charset="0"/>
                <a:cs typeface="Arial" pitchFamily="34" charset="0"/>
              </a:rPr>
              <a:t>3345,7 </a:t>
            </a:r>
            <a:r>
              <a:rPr lang="hu-HU" b="1" dirty="0" err="1" smtClean="0">
                <a:latin typeface="Arial" pitchFamily="34" charset="0"/>
                <a:cs typeface="Arial" pitchFamily="34" charset="0"/>
              </a:rPr>
              <a:t>TWh</a:t>
            </a:r>
            <a:endParaRPr lang="hu-H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Szövegdoboz 29"/>
          <p:cNvSpPr txBox="1"/>
          <p:nvPr/>
        </p:nvSpPr>
        <p:spPr>
          <a:xfrm>
            <a:off x="1331640" y="5230941"/>
            <a:ext cx="72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>
                <a:latin typeface="Arial" pitchFamily="34" charset="0"/>
                <a:cs typeface="Arial" pitchFamily="34" charset="0"/>
              </a:rPr>
              <a:t>Egy év alatt </a:t>
            </a:r>
            <a:r>
              <a:rPr lang="hu-HU" b="1" i="1" dirty="0" smtClean="0">
                <a:solidFill>
                  <a:srgbClr val="512373"/>
                </a:solidFill>
                <a:latin typeface="Arial" pitchFamily="34" charset="0"/>
                <a:cs typeface="Arial" pitchFamily="34" charset="0"/>
              </a:rPr>
              <a:t>2,0%-kal csökkent </a:t>
            </a:r>
            <a:r>
              <a:rPr lang="hu-HU" b="1" dirty="0" smtClean="0">
                <a:latin typeface="Arial" pitchFamily="34" charset="0"/>
                <a:cs typeface="Arial" pitchFamily="34" charset="0"/>
              </a:rPr>
              <a:t>a nettó villamosenergia-termelés, de </a:t>
            </a:r>
            <a:r>
              <a:rPr lang="hu-HU" b="1" i="1" dirty="0" smtClean="0">
                <a:solidFill>
                  <a:srgbClr val="512373"/>
                </a:solidFill>
                <a:latin typeface="Arial" pitchFamily="34" charset="0"/>
                <a:cs typeface="Arial" pitchFamily="34" charset="0"/>
              </a:rPr>
              <a:t>egy negyed része már megújuló forrásokból </a:t>
            </a:r>
            <a:r>
              <a:rPr lang="hu-HU" b="1" dirty="0" smtClean="0">
                <a:latin typeface="Arial" pitchFamily="34" charset="0"/>
                <a:cs typeface="Arial" pitchFamily="34" charset="0"/>
              </a:rPr>
              <a:t>származott.</a:t>
            </a:r>
            <a:endParaRPr lang="hu-HU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 advClick="0" advTm="40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11. Megújulókból termelt villany, ENTSO-E, 2011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Szövegdoboz 3"/>
          <p:cNvSpPr txBox="1"/>
          <p:nvPr/>
        </p:nvSpPr>
        <p:spPr>
          <a:xfrm>
            <a:off x="21544" y="5986467"/>
            <a:ext cx="61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u="sng" dirty="0" smtClean="0">
                <a:latin typeface="Arial" pitchFamily="34" charset="0"/>
                <a:cs typeface="Arial" pitchFamily="34" charset="0"/>
              </a:rPr>
              <a:t>Forrás</a:t>
            </a:r>
            <a:r>
              <a:rPr lang="hu-HU" sz="1400" dirty="0" smtClean="0">
                <a:latin typeface="Arial" pitchFamily="34" charset="0"/>
                <a:cs typeface="Arial" pitchFamily="34" charset="0"/>
              </a:rPr>
              <a:t>: ENTSO-E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Memo 2011. Provisional values as of 30 April 2012 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179512" y="260648"/>
          <a:ext cx="8712968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zövegdoboz 5"/>
          <p:cNvSpPr txBox="1"/>
          <p:nvPr/>
        </p:nvSpPr>
        <p:spPr>
          <a:xfrm>
            <a:off x="1187624" y="5589240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b="1" dirty="0" smtClean="0">
                <a:latin typeface="Arial" pitchFamily="34" charset="0"/>
                <a:cs typeface="Arial" pitchFamily="34" charset="0"/>
              </a:rPr>
              <a:t>* vízerőművek kivételével az összes megújuló forrás</a:t>
            </a:r>
            <a:endParaRPr lang="hu-H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179512" y="54868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err="1" smtClean="0">
                <a:latin typeface="Arial" pitchFamily="34" charset="0"/>
                <a:cs typeface="Arial" pitchFamily="34" charset="0"/>
              </a:rPr>
              <a:t>TWh</a:t>
            </a:r>
            <a:endParaRPr lang="hu-HU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 advClick="0" advTm="40000"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12. Szélerőművek az </a:t>
            </a:r>
            <a:r>
              <a:rPr lang="hu-HU" sz="2000" b="1" dirty="0" err="1" smtClean="0">
                <a:solidFill>
                  <a:srgbClr val="000066"/>
                </a:solidFill>
              </a:rPr>
              <a:t>ENTSO-E-ben</a:t>
            </a:r>
            <a:r>
              <a:rPr lang="hu-HU" sz="2000" b="1" dirty="0" smtClean="0">
                <a:solidFill>
                  <a:srgbClr val="000066"/>
                </a:solidFill>
              </a:rPr>
              <a:t>, 2011-ben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aphicFrame>
        <p:nvGraphicFramePr>
          <p:cNvPr id="7" name="Diagram 6"/>
          <p:cNvGraphicFramePr/>
          <p:nvPr/>
        </p:nvGraphicFramePr>
        <p:xfrm>
          <a:off x="251520" y="188640"/>
          <a:ext cx="8640960" cy="6192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Szövegdoboz 7"/>
          <p:cNvSpPr txBox="1"/>
          <p:nvPr/>
        </p:nvSpPr>
        <p:spPr>
          <a:xfrm>
            <a:off x="7020272" y="5949280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>
                <a:latin typeface="Arial" pitchFamily="34" charset="0"/>
                <a:cs typeface="Arial" pitchFamily="34" charset="0"/>
              </a:rPr>
              <a:t>MW</a:t>
            </a:r>
            <a:endParaRPr lang="hu-H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5759624" y="4092150"/>
            <a:ext cx="2448000" cy="1569660"/>
          </a:xfrm>
          <a:prstGeom prst="rect">
            <a:avLst/>
          </a:prstGeom>
          <a:solidFill>
            <a:srgbClr val="FFFFC5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3200" b="1" dirty="0" smtClean="0">
                <a:solidFill>
                  <a:srgbClr val="5C005C"/>
                </a:solidFill>
                <a:latin typeface="Arial" pitchFamily="34" charset="0"/>
                <a:cs typeface="Arial" pitchFamily="34" charset="0"/>
              </a:rPr>
              <a:t> összes szélerőmű 90 158 MW </a:t>
            </a:r>
          </a:p>
        </p:txBody>
      </p:sp>
    </p:spTree>
  </p:cSld>
  <p:clrMapOvr>
    <a:masterClrMapping/>
  </p:clrMapOvr>
  <p:transition spd="slow" advClick="0" advTm="60000">
    <p:circl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13. Naperőművek az </a:t>
            </a:r>
            <a:r>
              <a:rPr lang="hu-HU" sz="2000" b="1" dirty="0" err="1" smtClean="0">
                <a:solidFill>
                  <a:srgbClr val="000066"/>
                </a:solidFill>
              </a:rPr>
              <a:t>ENTSO-E-ben</a:t>
            </a:r>
            <a:r>
              <a:rPr lang="hu-HU" sz="2000" b="1" dirty="0" smtClean="0">
                <a:solidFill>
                  <a:srgbClr val="000066"/>
                </a:solidFill>
              </a:rPr>
              <a:t>, 2011-ben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aphicFrame>
        <p:nvGraphicFramePr>
          <p:cNvPr id="6" name="Diagram 5"/>
          <p:cNvGraphicFramePr/>
          <p:nvPr/>
        </p:nvGraphicFramePr>
        <p:xfrm>
          <a:off x="251520" y="188640"/>
          <a:ext cx="8892480" cy="6192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zövegdoboz 6"/>
          <p:cNvSpPr txBox="1"/>
          <p:nvPr/>
        </p:nvSpPr>
        <p:spPr>
          <a:xfrm>
            <a:off x="7308866" y="593532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>
                <a:latin typeface="Arial" pitchFamily="34" charset="0"/>
                <a:cs typeface="Arial" pitchFamily="34" charset="0"/>
              </a:rPr>
              <a:t>MW</a:t>
            </a:r>
            <a:endParaRPr lang="hu-H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4644008" y="4584030"/>
            <a:ext cx="3888432" cy="1077218"/>
          </a:xfrm>
          <a:prstGeom prst="rect">
            <a:avLst/>
          </a:prstGeom>
          <a:solidFill>
            <a:srgbClr val="FFFFB3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3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összes naperőmű 47 535 MW </a:t>
            </a:r>
          </a:p>
        </p:txBody>
      </p:sp>
    </p:spTree>
  </p:cSld>
  <p:clrMapOvr>
    <a:masterClrMapping/>
  </p:clrMapOvr>
  <p:transition spd="slow" advClick="0" advTm="60000">
    <p:circl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14. A tengeri szélerőművek fejlődése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Szövegdoboz 3"/>
          <p:cNvSpPr txBox="1"/>
          <p:nvPr/>
        </p:nvSpPr>
        <p:spPr>
          <a:xfrm>
            <a:off x="35496" y="6000985"/>
            <a:ext cx="61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u="sng" dirty="0" smtClean="0">
                <a:latin typeface="Arial" pitchFamily="34" charset="0"/>
                <a:cs typeface="Arial" pitchFamily="34" charset="0"/>
              </a:rPr>
              <a:t>Forrás</a:t>
            </a:r>
            <a:r>
              <a:rPr lang="hu-HU" sz="1400" dirty="0" smtClean="0">
                <a:latin typeface="Arial" pitchFamily="34" charset="0"/>
                <a:cs typeface="Arial" pitchFamily="34" charset="0"/>
              </a:rPr>
              <a:t>: VGB </a:t>
            </a:r>
            <a:r>
              <a:rPr lang="hu-HU" sz="1400" dirty="0" err="1" smtClean="0">
                <a:latin typeface="Arial" pitchFamily="34" charset="0"/>
                <a:cs typeface="Arial" pitchFamily="34" charset="0"/>
              </a:rPr>
              <a:t>PowerTech</a:t>
            </a:r>
            <a:r>
              <a:rPr lang="hu-HU" sz="1400" dirty="0" smtClean="0">
                <a:latin typeface="Arial" pitchFamily="34" charset="0"/>
                <a:cs typeface="Arial" pitchFamily="34" charset="0"/>
              </a:rPr>
              <a:t> 92. k. 7. sz. 2012. p. 62-65.</a:t>
            </a:r>
            <a:endParaRPr lang="hu-HU" sz="1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0" y="260652"/>
          <a:ext cx="5148064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Tábláza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4679237"/>
              </p:ext>
            </p:extLst>
          </p:nvPr>
        </p:nvGraphicFramePr>
        <p:xfrm>
          <a:off x="5220072" y="260648"/>
          <a:ext cx="3744416" cy="5637201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936104"/>
                <a:gridCol w="936104"/>
                <a:gridCol w="936104"/>
                <a:gridCol w="936104"/>
              </a:tblGrid>
              <a:tr h="456051">
                <a:tc>
                  <a:txBody>
                    <a:bodyPr/>
                    <a:lstStyle/>
                    <a:p>
                      <a:pPr algn="ctr"/>
                      <a:r>
                        <a:rPr lang="hu-H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Ország</a:t>
                      </a:r>
                      <a:endParaRPr lang="hu-H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Szél-farm</a:t>
                      </a:r>
                      <a:endParaRPr lang="hu-H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Szél-erőmű</a:t>
                      </a:r>
                      <a:endParaRPr lang="hu-H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BT,   MW</a:t>
                      </a:r>
                      <a:endParaRPr lang="hu-H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</a:tr>
              <a:tr h="456051"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latin typeface="Arial" pitchFamily="34" charset="0"/>
                          <a:cs typeface="Arial" pitchFamily="34" charset="0"/>
                        </a:rPr>
                        <a:t>UK</a:t>
                      </a:r>
                      <a:endParaRPr lang="hu-H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hu-H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latin typeface="Arial" pitchFamily="34" charset="0"/>
                          <a:cs typeface="Arial" pitchFamily="34" charset="0"/>
                        </a:rPr>
                        <a:t>636</a:t>
                      </a:r>
                      <a:endParaRPr lang="hu-H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latin typeface="Arial" pitchFamily="34" charset="0"/>
                          <a:cs typeface="Arial" pitchFamily="34" charset="0"/>
                        </a:rPr>
                        <a:t>2094</a:t>
                      </a:r>
                      <a:endParaRPr lang="hu-H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051"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latin typeface="Arial" pitchFamily="34" charset="0"/>
                          <a:cs typeface="Arial" pitchFamily="34" charset="0"/>
                        </a:rPr>
                        <a:t>DK</a:t>
                      </a:r>
                      <a:endParaRPr lang="hu-H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hu-H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latin typeface="Arial" pitchFamily="34" charset="0"/>
                          <a:cs typeface="Arial" pitchFamily="34" charset="0"/>
                        </a:rPr>
                        <a:t>401</a:t>
                      </a:r>
                      <a:endParaRPr lang="hu-H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latin typeface="Arial" pitchFamily="34" charset="0"/>
                          <a:cs typeface="Arial" pitchFamily="34" charset="0"/>
                        </a:rPr>
                        <a:t>857</a:t>
                      </a:r>
                      <a:endParaRPr lang="hu-H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051"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latin typeface="Arial" pitchFamily="34" charset="0"/>
                          <a:cs typeface="Arial" pitchFamily="34" charset="0"/>
                        </a:rPr>
                        <a:t>NL</a:t>
                      </a:r>
                      <a:endParaRPr lang="hu-H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hu-H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latin typeface="Arial" pitchFamily="34" charset="0"/>
                          <a:cs typeface="Arial" pitchFamily="34" charset="0"/>
                        </a:rPr>
                        <a:t>128</a:t>
                      </a:r>
                      <a:endParaRPr lang="hu-H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latin typeface="Arial" pitchFamily="34" charset="0"/>
                          <a:cs typeface="Arial" pitchFamily="34" charset="0"/>
                        </a:rPr>
                        <a:t>247</a:t>
                      </a:r>
                      <a:endParaRPr lang="hu-H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051"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latin typeface="Arial" pitchFamily="34" charset="0"/>
                          <a:cs typeface="Arial" pitchFamily="34" charset="0"/>
                        </a:rPr>
                        <a:t>DE</a:t>
                      </a:r>
                      <a:endParaRPr lang="hu-H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hu-H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latin typeface="Arial" pitchFamily="34" charset="0"/>
                          <a:cs typeface="Arial" pitchFamily="34" charset="0"/>
                        </a:rPr>
                        <a:t>52</a:t>
                      </a:r>
                      <a:endParaRPr lang="hu-H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latin typeface="Arial" pitchFamily="34" charset="0"/>
                          <a:cs typeface="Arial" pitchFamily="34" charset="0"/>
                        </a:rPr>
                        <a:t>200</a:t>
                      </a:r>
                      <a:endParaRPr lang="hu-H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051"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latin typeface="Arial" pitchFamily="34" charset="0"/>
                          <a:cs typeface="Arial" pitchFamily="34" charset="0"/>
                        </a:rPr>
                        <a:t>BE</a:t>
                      </a:r>
                      <a:endParaRPr lang="hu-H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hu-H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latin typeface="Arial" pitchFamily="34" charset="0"/>
                          <a:cs typeface="Arial" pitchFamily="34" charset="0"/>
                        </a:rPr>
                        <a:t>61</a:t>
                      </a:r>
                      <a:endParaRPr lang="hu-H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latin typeface="Arial" pitchFamily="34" charset="0"/>
                          <a:cs typeface="Arial" pitchFamily="34" charset="0"/>
                        </a:rPr>
                        <a:t>195</a:t>
                      </a:r>
                      <a:endParaRPr lang="hu-H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051"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latin typeface="Arial" pitchFamily="34" charset="0"/>
                          <a:cs typeface="Arial" pitchFamily="34" charset="0"/>
                        </a:rPr>
                        <a:t>SE</a:t>
                      </a:r>
                      <a:endParaRPr lang="hu-H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hu-H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latin typeface="Arial" pitchFamily="34" charset="0"/>
                          <a:cs typeface="Arial" pitchFamily="34" charset="0"/>
                        </a:rPr>
                        <a:t>75</a:t>
                      </a:r>
                      <a:endParaRPr lang="hu-H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latin typeface="Arial" pitchFamily="34" charset="0"/>
                          <a:cs typeface="Arial" pitchFamily="34" charset="0"/>
                        </a:rPr>
                        <a:t>164</a:t>
                      </a:r>
                      <a:endParaRPr lang="hu-H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051"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latin typeface="Arial" pitchFamily="34" charset="0"/>
                          <a:cs typeface="Arial" pitchFamily="34" charset="0"/>
                        </a:rPr>
                        <a:t>FI</a:t>
                      </a:r>
                      <a:endParaRPr lang="hu-H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hu-H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hu-H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endParaRPr lang="hu-H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051"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latin typeface="Arial" pitchFamily="34" charset="0"/>
                          <a:cs typeface="Arial" pitchFamily="34" charset="0"/>
                        </a:rPr>
                        <a:t>IE</a:t>
                      </a:r>
                      <a:endParaRPr lang="hu-H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hu-H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hu-H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hu-H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051"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latin typeface="Arial" pitchFamily="34" charset="0"/>
                          <a:cs typeface="Arial" pitchFamily="34" charset="0"/>
                        </a:rPr>
                        <a:t>NO</a:t>
                      </a:r>
                      <a:endParaRPr lang="hu-H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hu-H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hu-H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hu-H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051"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latin typeface="Arial" pitchFamily="34" charset="0"/>
                          <a:cs typeface="Arial" pitchFamily="34" charset="0"/>
                        </a:rPr>
                        <a:t>PE</a:t>
                      </a:r>
                      <a:endParaRPr lang="hu-H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hu-H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hu-H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hu-H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051">
                <a:tc>
                  <a:txBody>
                    <a:bodyPr/>
                    <a:lstStyle/>
                    <a:p>
                      <a:pPr algn="ctr"/>
                      <a:r>
                        <a:rPr lang="hu-HU" sz="2000" b="1" dirty="0" smtClean="0">
                          <a:latin typeface="Arial" pitchFamily="34" charset="0"/>
                          <a:cs typeface="Arial" pitchFamily="34" charset="0"/>
                        </a:rPr>
                        <a:t>összes</a:t>
                      </a:r>
                      <a:endParaRPr lang="hu-H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b="1" dirty="0" smtClean="0">
                          <a:latin typeface="Arial" pitchFamily="34" charset="0"/>
                          <a:cs typeface="Arial" pitchFamily="34" charset="0"/>
                        </a:rPr>
                        <a:t>53</a:t>
                      </a:r>
                      <a:endParaRPr lang="hu-H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b="1" dirty="0" smtClean="0">
                          <a:latin typeface="Arial" pitchFamily="34" charset="0"/>
                          <a:cs typeface="Arial" pitchFamily="34" charset="0"/>
                        </a:rPr>
                        <a:t>1371</a:t>
                      </a:r>
                      <a:endParaRPr lang="hu-H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b="1" dirty="0" smtClean="0">
                          <a:latin typeface="Arial" pitchFamily="34" charset="0"/>
                          <a:cs typeface="Arial" pitchFamily="34" charset="0"/>
                        </a:rPr>
                        <a:t>3813</a:t>
                      </a:r>
                      <a:endParaRPr lang="hu-H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Szövegdoboz 6"/>
          <p:cNvSpPr txBox="1"/>
          <p:nvPr/>
        </p:nvSpPr>
        <p:spPr>
          <a:xfrm>
            <a:off x="69802" y="530212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/>
              <a:t>MW</a:t>
            </a:r>
            <a:endParaRPr lang="hu-HU" b="1" dirty="0"/>
          </a:p>
        </p:txBody>
      </p:sp>
      <p:sp>
        <p:nvSpPr>
          <p:cNvPr id="8" name="Szövegdoboz 7"/>
          <p:cNvSpPr txBox="1"/>
          <p:nvPr/>
        </p:nvSpPr>
        <p:spPr>
          <a:xfrm>
            <a:off x="844738" y="462162"/>
            <a:ext cx="4248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b="1" dirty="0" smtClean="0">
                <a:latin typeface="Arial" pitchFamily="34" charset="0"/>
                <a:cs typeface="Arial" pitchFamily="34" charset="0"/>
              </a:rPr>
              <a:t>Évente 900 MW-tal nő Európában</a:t>
            </a:r>
            <a:endParaRPr lang="en-GB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 advClick="0" advTm="40000">
    <p:circl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/>
          <p:cNvSpPr txBox="1"/>
          <p:nvPr/>
        </p:nvSpPr>
        <p:spPr>
          <a:xfrm>
            <a:off x="1375182" y="6371803"/>
            <a:ext cx="69480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27. Az importszaldó-arány havi változása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11" name="Téglalap 10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Téglalap 11"/>
          <p:cNvSpPr>
            <a:spLocks noChangeArrowheads="1"/>
          </p:cNvSpPr>
          <p:nvPr/>
        </p:nvSpPr>
        <p:spPr bwMode="auto">
          <a:xfrm>
            <a:off x="0" y="635000"/>
            <a:ext cx="9144000" cy="6477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hu-HU"/>
          </a:p>
        </p:txBody>
      </p:sp>
      <p:graphicFrame>
        <p:nvGraphicFramePr>
          <p:cNvPr id="18" name="Object 2"/>
          <p:cNvGraphicFramePr>
            <a:graphicFrameLocks noGrp="1"/>
          </p:cNvGraphicFramePr>
          <p:nvPr/>
        </p:nvGraphicFramePr>
        <p:xfrm>
          <a:off x="101600" y="50800"/>
          <a:ext cx="8856663" cy="6423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Object 3"/>
          <p:cNvGraphicFramePr>
            <a:graphicFrameLocks noGrp="1"/>
          </p:cNvGraphicFramePr>
          <p:nvPr/>
        </p:nvGraphicFramePr>
        <p:xfrm>
          <a:off x="50800" y="50800"/>
          <a:ext cx="9032875" cy="6745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600825"/>
            <a:ext cx="65151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hu-HU" sz="1200" u="sng">
                <a:latin typeface="Arial" charset="0"/>
              </a:rPr>
              <a:t>Forrás:</a:t>
            </a:r>
            <a:r>
              <a:rPr lang="hu-HU" sz="1200">
                <a:latin typeface="Arial" charset="0"/>
              </a:rPr>
              <a:t> EWEA: EU </a:t>
            </a:r>
            <a:r>
              <a:rPr lang="en-US" sz="1200">
                <a:latin typeface="Arial" charset="0"/>
              </a:rPr>
              <a:t>Energ</a:t>
            </a:r>
            <a:r>
              <a:rPr lang="hu-HU" sz="1200">
                <a:latin typeface="Arial" charset="0"/>
              </a:rPr>
              <a:t>y Policy to 2050, </a:t>
            </a:r>
            <a:r>
              <a:rPr lang="en-US" sz="1200">
                <a:latin typeface="Arial" charset="0"/>
              </a:rPr>
              <a:t> </a:t>
            </a:r>
            <a:r>
              <a:rPr lang="hu-HU" sz="1200">
                <a:latin typeface="Arial" charset="0"/>
              </a:rPr>
              <a:t>2011. március</a:t>
            </a:r>
          </a:p>
        </p:txBody>
      </p:sp>
      <p:sp>
        <p:nvSpPr>
          <p:cNvPr id="9" name="Szövegdoboz 8"/>
          <p:cNvSpPr txBox="1"/>
          <p:nvPr/>
        </p:nvSpPr>
        <p:spPr>
          <a:xfrm>
            <a:off x="6243638" y="1560984"/>
            <a:ext cx="2159644" cy="769441"/>
          </a:xfrm>
          <a:prstGeom prst="rect">
            <a:avLst/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hu-HU" sz="4400" b="1" dirty="0" err="1" smtClean="0">
                <a:solidFill>
                  <a:srgbClr val="008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NMCsT</a:t>
            </a:r>
            <a:endParaRPr lang="hu-HU" sz="4400" b="1" dirty="0">
              <a:solidFill>
                <a:srgbClr val="0082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Lekerekített téglalap 9"/>
          <p:cNvSpPr/>
          <p:nvPr/>
        </p:nvSpPr>
        <p:spPr>
          <a:xfrm>
            <a:off x="6732240" y="2276872"/>
            <a:ext cx="1116000" cy="504056"/>
          </a:xfrm>
          <a:prstGeom prst="roundRect">
            <a:avLst>
              <a:gd name="adj" fmla="val 31065"/>
            </a:avLst>
          </a:prstGeom>
          <a:solidFill>
            <a:srgbClr val="008000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</a:p>
        </p:txBody>
      </p:sp>
      <p:sp>
        <p:nvSpPr>
          <p:cNvPr id="12" name="Szövegdoboz 11"/>
          <p:cNvSpPr txBox="1"/>
          <p:nvPr/>
        </p:nvSpPr>
        <p:spPr>
          <a:xfrm>
            <a:off x="5580112" y="2881313"/>
            <a:ext cx="3384376" cy="523220"/>
          </a:xfrm>
          <a:prstGeom prst="rect">
            <a:avLst/>
          </a:prstGeom>
          <a:solidFill>
            <a:srgbClr val="BDFFBD"/>
          </a:solidFill>
          <a:ln w="9525">
            <a:solidFill>
              <a:schemeClr val="tx1"/>
            </a:solidFill>
          </a:ln>
          <a:effectLst>
            <a:outerShdw blurRad="50800" dist="50800" dir="1800000" algn="ctr" rotWithShape="0">
              <a:schemeClr val="tx1"/>
            </a:outerShdw>
          </a:effectLst>
        </p:spPr>
        <p:txBody>
          <a:bodyPr wrap="square" lIns="36000" rIns="36000">
            <a:spAutoFit/>
          </a:bodyPr>
          <a:lstStyle/>
          <a:p>
            <a:pPr algn="ctr">
              <a:defRPr/>
            </a:pPr>
            <a:r>
              <a:rPr lang="hu-HU" sz="2800" b="1" dirty="0">
                <a:solidFill>
                  <a:srgbClr val="008200"/>
                </a:solidFill>
              </a:rPr>
              <a:t>EU-27 átlaga 34,7%</a:t>
            </a:r>
            <a:endParaRPr lang="en-GB" sz="2800" b="1" dirty="0">
              <a:solidFill>
                <a:srgbClr val="008200"/>
              </a:solidFill>
            </a:endParaRPr>
          </a:p>
        </p:txBody>
      </p:sp>
      <p:sp>
        <p:nvSpPr>
          <p:cNvPr id="13" name="Lekerekített téglalap 12"/>
          <p:cNvSpPr/>
          <p:nvPr/>
        </p:nvSpPr>
        <p:spPr>
          <a:xfrm>
            <a:off x="3851275" y="5373688"/>
            <a:ext cx="2089150" cy="431800"/>
          </a:xfrm>
          <a:prstGeom prst="roundRect">
            <a:avLst>
              <a:gd name="adj" fmla="val 33464"/>
            </a:avLst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u-H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utolsó helyen</a:t>
            </a:r>
          </a:p>
        </p:txBody>
      </p:sp>
      <p:sp>
        <p:nvSpPr>
          <p:cNvPr id="14" name="Szövegdoboz 34"/>
          <p:cNvSpPr txBox="1">
            <a:spLocks noChangeArrowheads="1"/>
          </p:cNvSpPr>
          <p:nvPr/>
        </p:nvSpPr>
        <p:spPr bwMode="auto">
          <a:xfrm>
            <a:off x="351517" y="6017986"/>
            <a:ext cx="1289050" cy="204788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lIns="54000" tIns="10800" rIns="54000" bIns="10800">
            <a:spAutoFit/>
          </a:bodyPr>
          <a:lstStyle/>
          <a:p>
            <a:pPr algn="r"/>
            <a:r>
              <a:rPr lang="hu-HU" sz="1200" b="1" dirty="0">
                <a:solidFill>
                  <a:srgbClr val="FF0000"/>
                </a:solidFill>
                <a:latin typeface="Arial" charset="0"/>
              </a:rPr>
              <a:t>Magyarország</a:t>
            </a:r>
          </a:p>
        </p:txBody>
      </p:sp>
      <p:cxnSp>
        <p:nvCxnSpPr>
          <p:cNvPr id="15" name="Alak 18"/>
          <p:cNvCxnSpPr/>
          <p:nvPr/>
        </p:nvCxnSpPr>
        <p:spPr>
          <a:xfrm rot="5400000">
            <a:off x="3689350" y="4829175"/>
            <a:ext cx="287338" cy="2268538"/>
          </a:xfrm>
          <a:prstGeom prst="bentConnector2">
            <a:avLst/>
          </a:prstGeom>
          <a:ln w="57150">
            <a:solidFill>
              <a:srgbClr val="CC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zövegdoboz 22"/>
          <p:cNvSpPr txBox="1">
            <a:spLocks noChangeArrowheads="1"/>
          </p:cNvSpPr>
          <p:nvPr/>
        </p:nvSpPr>
        <p:spPr bwMode="auto">
          <a:xfrm>
            <a:off x="3347864" y="5738813"/>
            <a:ext cx="935211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hu-HU" b="1" dirty="0">
                <a:solidFill>
                  <a:srgbClr val="CC0000"/>
                </a:solidFill>
                <a:latin typeface="+mn-lt"/>
              </a:rPr>
              <a:t>10,9%</a:t>
            </a:r>
          </a:p>
        </p:txBody>
      </p:sp>
      <p:sp>
        <p:nvSpPr>
          <p:cNvPr id="17" name="Szövegdoboz 16"/>
          <p:cNvSpPr txBox="1"/>
          <p:nvPr/>
        </p:nvSpPr>
        <p:spPr>
          <a:xfrm>
            <a:off x="5580112" y="6565405"/>
            <a:ext cx="30243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 smtClean="0"/>
              <a:t>arány a bruttó villamos fogyasztásban</a:t>
            </a:r>
            <a:endParaRPr lang="hu-HU" sz="1200" b="1" dirty="0"/>
          </a:p>
        </p:txBody>
      </p:sp>
    </p:spTree>
    <p:extLst>
      <p:ext uri="{BB962C8B-B14F-4D97-AF65-F5344CB8AC3E}">
        <p14:creationId xmlns:p14="http://schemas.microsoft.com/office/powerpoint/2010/main" val="1412173482"/>
      </p:ext>
    </p:extLst>
  </p:cSld>
  <p:clrMapOvr>
    <a:masterClrMapping/>
  </p:clrMapOvr>
  <p:transition spd="slow" advClick="0" advTm="70000">
    <p:circl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16. Várható német villamos energia 2050-ig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Szövegdoboz 9"/>
          <p:cNvSpPr txBox="1"/>
          <p:nvPr/>
        </p:nvSpPr>
        <p:spPr>
          <a:xfrm>
            <a:off x="35496" y="6001543"/>
            <a:ext cx="61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u="sng" dirty="0" smtClean="0">
                <a:latin typeface="Arial" pitchFamily="34" charset="0"/>
                <a:cs typeface="Arial" pitchFamily="34" charset="0"/>
              </a:rPr>
              <a:t>Forrás</a:t>
            </a:r>
            <a:r>
              <a:rPr lang="hu-HU" sz="14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hu-HU" sz="1400" dirty="0" err="1" smtClean="0">
                <a:latin typeface="Arial" pitchFamily="34" charset="0"/>
                <a:cs typeface="Arial" pitchFamily="34" charset="0"/>
              </a:rPr>
              <a:t>Energiewirtschaftliche</a:t>
            </a:r>
            <a:r>
              <a:rPr lang="hu-H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hu-HU" sz="1400" dirty="0" err="1" smtClean="0">
                <a:latin typeface="Arial" pitchFamily="34" charset="0"/>
                <a:cs typeface="Arial" pitchFamily="34" charset="0"/>
              </a:rPr>
              <a:t>Tagesfragen</a:t>
            </a:r>
            <a:r>
              <a:rPr lang="hu-HU" sz="1400" dirty="0" smtClean="0">
                <a:latin typeface="Arial" pitchFamily="34" charset="0"/>
                <a:cs typeface="Arial" pitchFamily="34" charset="0"/>
              </a:rPr>
              <a:t>, 62. k. 7. sz. 2012. p. 51-55.</a:t>
            </a:r>
            <a:endParaRPr lang="hu-HU" sz="1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2587651325"/>
              </p:ext>
            </p:extLst>
          </p:nvPr>
        </p:nvGraphicFramePr>
        <p:xfrm>
          <a:off x="179512" y="404664"/>
          <a:ext cx="8712968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2" name="Egyenes összekötő 11"/>
          <p:cNvCxnSpPr/>
          <p:nvPr/>
        </p:nvCxnSpPr>
        <p:spPr>
          <a:xfrm>
            <a:off x="899592" y="1742658"/>
            <a:ext cx="1930056" cy="33964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gyenes összekötő 12"/>
          <p:cNvCxnSpPr/>
          <p:nvPr/>
        </p:nvCxnSpPr>
        <p:spPr>
          <a:xfrm>
            <a:off x="2829294" y="2082374"/>
            <a:ext cx="5616000" cy="432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zövegdoboz 13"/>
          <p:cNvSpPr txBox="1"/>
          <p:nvPr/>
        </p:nvSpPr>
        <p:spPr>
          <a:xfrm>
            <a:off x="165560" y="70721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err="1" smtClean="0">
                <a:latin typeface="Arial" pitchFamily="34" charset="0"/>
                <a:cs typeface="Arial" pitchFamily="34" charset="0"/>
              </a:rPr>
              <a:t>TWh</a:t>
            </a:r>
            <a:endParaRPr lang="hu-H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Szövegdoboz 14"/>
          <p:cNvSpPr txBox="1"/>
          <p:nvPr/>
        </p:nvSpPr>
        <p:spPr>
          <a:xfrm rot="300000">
            <a:off x="3102812" y="1836094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>
                <a:solidFill>
                  <a:srgbClr val="FF0000"/>
                </a:solidFill>
              </a:rPr>
              <a:t>fogyasztás</a:t>
            </a:r>
            <a:endParaRPr lang="hu-HU" b="1" dirty="0">
              <a:solidFill>
                <a:srgbClr val="FF0000"/>
              </a:solidFill>
            </a:endParaRPr>
          </a:p>
        </p:txBody>
      </p:sp>
      <p:sp>
        <p:nvSpPr>
          <p:cNvPr id="16" name="Lekerekített téglalap feliratnak 15"/>
          <p:cNvSpPr/>
          <p:nvPr/>
        </p:nvSpPr>
        <p:spPr bwMode="auto">
          <a:xfrm>
            <a:off x="5133332" y="419740"/>
            <a:ext cx="3096000" cy="936104"/>
          </a:xfrm>
          <a:prstGeom prst="wedgeRoundRectCallout">
            <a:avLst>
              <a:gd name="adj1" fmla="val 7798"/>
              <a:gd name="adj2" fmla="val 115217"/>
              <a:gd name="adj3" fmla="val 16667"/>
            </a:avLst>
          </a:prstGeom>
          <a:solidFill>
            <a:srgbClr val="BBE4F9"/>
          </a:solidFill>
          <a:ln w="9525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2400000" algn="ctr" rotWithShape="0">
              <a:schemeClr val="tx1"/>
            </a:outerShdw>
          </a:effectLst>
          <a:extLst/>
        </p:spPr>
        <p:txBody>
          <a:bodyPr vert="horz" wrap="non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u-HU" b="1" dirty="0" smtClean="0"/>
              <a:t>Német fejlődési terv: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u-HU" b="1" dirty="0" smtClean="0"/>
              <a:t>k</a:t>
            </a:r>
            <a:r>
              <a:rPr kumimoji="0" lang="hu-HU" sz="1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evesebb villamos energia,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u-HU" b="1" dirty="0" smtClean="0"/>
              <a:t>nagyobb megújulós arány</a:t>
            </a:r>
            <a:endParaRPr kumimoji="0" lang="hu-HU" sz="180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spd="slow" advClick="0" advTm="30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22698" y="6381328"/>
            <a:ext cx="683123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17. Német villamos energia 2030-ig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Szövegdoboz 3"/>
          <p:cNvSpPr txBox="1"/>
          <p:nvPr/>
        </p:nvSpPr>
        <p:spPr>
          <a:xfrm>
            <a:off x="-8046" y="6011763"/>
            <a:ext cx="61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u="sng" dirty="0" smtClean="0">
                <a:cs typeface="Arial" pitchFamily="34" charset="0"/>
              </a:rPr>
              <a:t>Forrás</a:t>
            </a:r>
            <a:r>
              <a:rPr lang="hu-HU" sz="1400" dirty="0" smtClean="0">
                <a:cs typeface="Arial" pitchFamily="34" charset="0"/>
              </a:rPr>
              <a:t>: </a:t>
            </a:r>
            <a:r>
              <a:rPr lang="hu-HU" sz="1400" dirty="0" err="1" smtClean="0">
                <a:cs typeface="Arial" pitchFamily="34" charset="0"/>
              </a:rPr>
              <a:t>Brennstoff-Wärme-Kraft</a:t>
            </a:r>
            <a:r>
              <a:rPr lang="hu-HU" sz="1400" dirty="0" smtClean="0">
                <a:cs typeface="Arial" pitchFamily="34" charset="0"/>
              </a:rPr>
              <a:t>,  64. k. 4. sz. 2012. p. 91.</a:t>
            </a:r>
            <a:endParaRPr lang="hu-HU" sz="1400" dirty="0">
              <a:cs typeface="Arial" pitchFamily="34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447020926"/>
              </p:ext>
            </p:extLst>
          </p:nvPr>
        </p:nvGraphicFramePr>
        <p:xfrm>
          <a:off x="0" y="260648"/>
          <a:ext cx="9108000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zövegdoboz 5"/>
          <p:cNvSpPr txBox="1"/>
          <p:nvPr/>
        </p:nvSpPr>
        <p:spPr>
          <a:xfrm>
            <a:off x="-57150" y="620688"/>
            <a:ext cx="755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err="1" smtClean="0"/>
              <a:t>TWh</a:t>
            </a:r>
            <a:endParaRPr lang="hu-HU" b="1" dirty="0"/>
          </a:p>
        </p:txBody>
      </p:sp>
      <p:sp>
        <p:nvSpPr>
          <p:cNvPr id="7" name="Szövegdoboz 6"/>
          <p:cNvSpPr txBox="1"/>
          <p:nvPr/>
        </p:nvSpPr>
        <p:spPr>
          <a:xfrm>
            <a:off x="1015142" y="4869160"/>
            <a:ext cx="6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>
                <a:solidFill>
                  <a:schemeClr val="bg1"/>
                </a:solidFill>
              </a:rPr>
              <a:t>23%</a:t>
            </a:r>
            <a:endParaRPr lang="hu-HU" b="1" dirty="0">
              <a:solidFill>
                <a:schemeClr val="bg1"/>
              </a:solidFill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999114" y="2807014"/>
            <a:ext cx="6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>
                <a:solidFill>
                  <a:schemeClr val="bg1"/>
                </a:solidFill>
              </a:rPr>
              <a:t>22%</a:t>
            </a:r>
            <a:endParaRPr lang="hu-HU" b="1" dirty="0">
              <a:solidFill>
                <a:schemeClr val="bg1"/>
              </a:solidFill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3779984" y="5280344"/>
            <a:ext cx="6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>
                <a:solidFill>
                  <a:schemeClr val="bg1"/>
                </a:solidFill>
              </a:rPr>
              <a:t>6%</a:t>
            </a:r>
            <a:endParaRPr lang="hu-HU" b="1" dirty="0">
              <a:solidFill>
                <a:schemeClr val="bg1"/>
              </a:solidFill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3794498" y="3894736"/>
            <a:ext cx="6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>
                <a:solidFill>
                  <a:schemeClr val="bg1"/>
                </a:solidFill>
              </a:rPr>
              <a:t>11%</a:t>
            </a:r>
            <a:endParaRPr lang="hu-HU" b="1" dirty="0">
              <a:solidFill>
                <a:schemeClr val="bg1"/>
              </a:solidFill>
            </a:endParaRPr>
          </a:p>
        </p:txBody>
      </p:sp>
      <p:sp>
        <p:nvSpPr>
          <p:cNvPr id="11" name="Szövegdoboz 10"/>
          <p:cNvSpPr txBox="1"/>
          <p:nvPr/>
        </p:nvSpPr>
        <p:spPr>
          <a:xfrm>
            <a:off x="6558316" y="4857112"/>
            <a:ext cx="6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>
                <a:solidFill>
                  <a:schemeClr val="bg1"/>
                </a:solidFill>
              </a:rPr>
              <a:t>5%</a:t>
            </a:r>
            <a:endParaRPr lang="hu-HU" b="1" dirty="0">
              <a:solidFill>
                <a:schemeClr val="bg1"/>
              </a:solidFill>
            </a:endParaRPr>
          </a:p>
        </p:txBody>
      </p:sp>
      <p:sp>
        <p:nvSpPr>
          <p:cNvPr id="12" name="Szövegdoboz 11"/>
          <p:cNvSpPr txBox="1"/>
          <p:nvPr/>
        </p:nvSpPr>
        <p:spPr>
          <a:xfrm>
            <a:off x="1001580" y="1052736"/>
            <a:ext cx="6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>
                <a:solidFill>
                  <a:schemeClr val="bg1"/>
                </a:solidFill>
              </a:rPr>
              <a:t>8%</a:t>
            </a:r>
            <a:endParaRPr lang="hu-HU" b="1" dirty="0">
              <a:solidFill>
                <a:schemeClr val="bg1"/>
              </a:solidFill>
            </a:endParaRPr>
          </a:p>
        </p:txBody>
      </p:sp>
      <p:sp>
        <p:nvSpPr>
          <p:cNvPr id="13" name="Szövegdoboz 12"/>
          <p:cNvSpPr txBox="1"/>
          <p:nvPr/>
        </p:nvSpPr>
        <p:spPr>
          <a:xfrm>
            <a:off x="3779984" y="1724428"/>
            <a:ext cx="6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>
                <a:solidFill>
                  <a:schemeClr val="bg1"/>
                </a:solidFill>
              </a:rPr>
              <a:t>17%</a:t>
            </a:r>
            <a:endParaRPr lang="hu-HU" b="1" dirty="0">
              <a:solidFill>
                <a:schemeClr val="bg1"/>
              </a:solidFill>
            </a:endParaRPr>
          </a:p>
        </p:txBody>
      </p:sp>
      <p:sp>
        <p:nvSpPr>
          <p:cNvPr id="14" name="Szövegdoboz 13"/>
          <p:cNvSpPr txBox="1"/>
          <p:nvPr/>
        </p:nvSpPr>
        <p:spPr>
          <a:xfrm>
            <a:off x="6559268" y="2315482"/>
            <a:ext cx="6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>
                <a:solidFill>
                  <a:schemeClr val="bg1"/>
                </a:solidFill>
              </a:rPr>
              <a:t>25%</a:t>
            </a:r>
            <a:endParaRPr lang="hu-HU" b="1" dirty="0">
              <a:solidFill>
                <a:schemeClr val="bg1"/>
              </a:solidFill>
            </a:endParaRPr>
          </a:p>
        </p:txBody>
      </p:sp>
      <p:sp>
        <p:nvSpPr>
          <p:cNvPr id="15" name="Szövegdoboz 14"/>
          <p:cNvSpPr txBox="1"/>
          <p:nvPr/>
        </p:nvSpPr>
        <p:spPr>
          <a:xfrm>
            <a:off x="1029094" y="3845972"/>
            <a:ext cx="6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/>
              <a:t>24%</a:t>
            </a:r>
            <a:endParaRPr lang="hu-HU" b="1" dirty="0"/>
          </a:p>
        </p:txBody>
      </p:sp>
      <p:sp>
        <p:nvSpPr>
          <p:cNvPr id="16" name="Szövegdoboz 15"/>
          <p:cNvSpPr txBox="1"/>
          <p:nvPr/>
        </p:nvSpPr>
        <p:spPr>
          <a:xfrm>
            <a:off x="3779984" y="4625232"/>
            <a:ext cx="6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/>
              <a:t>26%</a:t>
            </a:r>
            <a:endParaRPr lang="hu-HU" b="1" dirty="0"/>
          </a:p>
        </p:txBody>
      </p:sp>
      <p:sp>
        <p:nvSpPr>
          <p:cNvPr id="17" name="Szövegdoboz 16"/>
          <p:cNvSpPr txBox="1"/>
          <p:nvPr/>
        </p:nvSpPr>
        <p:spPr>
          <a:xfrm>
            <a:off x="6530802" y="5150366"/>
            <a:ext cx="6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/>
              <a:t>13%</a:t>
            </a:r>
            <a:endParaRPr lang="hu-HU" b="1" dirty="0"/>
          </a:p>
        </p:txBody>
      </p:sp>
      <p:sp>
        <p:nvSpPr>
          <p:cNvPr id="18" name="Szövegdoboz 17"/>
          <p:cNvSpPr txBox="1"/>
          <p:nvPr/>
        </p:nvSpPr>
        <p:spPr>
          <a:xfrm>
            <a:off x="984600" y="1974616"/>
            <a:ext cx="6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/>
              <a:t>14%</a:t>
            </a:r>
            <a:endParaRPr lang="hu-HU" b="1" dirty="0"/>
          </a:p>
        </p:txBody>
      </p:sp>
      <p:sp>
        <p:nvSpPr>
          <p:cNvPr id="19" name="Szövegdoboz 18"/>
          <p:cNvSpPr txBox="1"/>
          <p:nvPr/>
        </p:nvSpPr>
        <p:spPr>
          <a:xfrm>
            <a:off x="3794498" y="3347700"/>
            <a:ext cx="6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/>
              <a:t>18%</a:t>
            </a:r>
            <a:endParaRPr lang="hu-HU" b="1" dirty="0"/>
          </a:p>
        </p:txBody>
      </p:sp>
      <p:sp>
        <p:nvSpPr>
          <p:cNvPr id="20" name="Szövegdoboz 19"/>
          <p:cNvSpPr txBox="1"/>
          <p:nvPr/>
        </p:nvSpPr>
        <p:spPr>
          <a:xfrm>
            <a:off x="6530802" y="4298880"/>
            <a:ext cx="6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/>
              <a:t>22%</a:t>
            </a:r>
            <a:endParaRPr lang="hu-HU" b="1" dirty="0"/>
          </a:p>
        </p:txBody>
      </p:sp>
      <p:sp>
        <p:nvSpPr>
          <p:cNvPr id="21" name="Szövegdoboz 20"/>
          <p:cNvSpPr txBox="1"/>
          <p:nvPr/>
        </p:nvSpPr>
        <p:spPr>
          <a:xfrm>
            <a:off x="1013628" y="1397786"/>
            <a:ext cx="6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/>
              <a:t>6%</a:t>
            </a:r>
            <a:endParaRPr lang="hu-HU" b="1" dirty="0"/>
          </a:p>
        </p:txBody>
      </p:sp>
      <p:sp>
        <p:nvSpPr>
          <p:cNvPr id="22" name="Szövegdoboz 21"/>
          <p:cNvSpPr txBox="1"/>
          <p:nvPr/>
        </p:nvSpPr>
        <p:spPr>
          <a:xfrm>
            <a:off x="3779984" y="2542222"/>
            <a:ext cx="6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/>
              <a:t>19%</a:t>
            </a:r>
            <a:endParaRPr lang="hu-HU" b="1" dirty="0"/>
          </a:p>
        </p:txBody>
      </p:sp>
      <p:sp>
        <p:nvSpPr>
          <p:cNvPr id="23" name="Szövegdoboz 22"/>
          <p:cNvSpPr txBox="1"/>
          <p:nvPr/>
        </p:nvSpPr>
        <p:spPr>
          <a:xfrm>
            <a:off x="6530802" y="3347700"/>
            <a:ext cx="6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/>
              <a:t>30%</a:t>
            </a:r>
            <a:endParaRPr lang="hu-HU" b="1" dirty="0"/>
          </a:p>
        </p:txBody>
      </p:sp>
    </p:spTree>
  </p:cSld>
  <p:clrMapOvr>
    <a:masterClrMapping/>
  </p:clrMapOvr>
  <p:transition spd="slow" advClick="0" advTm="50000">
    <p:circl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18. A német megújulós villamos energia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Szövegdoboz 3"/>
          <p:cNvSpPr txBox="1"/>
          <p:nvPr/>
        </p:nvSpPr>
        <p:spPr>
          <a:xfrm>
            <a:off x="0" y="5877272"/>
            <a:ext cx="61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u="sng" dirty="0" smtClean="0">
                <a:cs typeface="Arial" pitchFamily="34" charset="0"/>
              </a:rPr>
              <a:t>Forrás</a:t>
            </a:r>
            <a:r>
              <a:rPr lang="hu-HU" sz="1400" dirty="0" smtClean="0">
                <a:cs typeface="Arial" pitchFamily="34" charset="0"/>
              </a:rPr>
              <a:t>: </a:t>
            </a:r>
            <a:r>
              <a:rPr lang="hu-HU" sz="1400" dirty="0" err="1" smtClean="0">
                <a:cs typeface="Arial" pitchFamily="34" charset="0"/>
              </a:rPr>
              <a:t>Brennstoff-Wärme-Kraft</a:t>
            </a:r>
            <a:r>
              <a:rPr lang="hu-HU" sz="1400" dirty="0" smtClean="0">
                <a:cs typeface="Arial" pitchFamily="34" charset="0"/>
              </a:rPr>
              <a:t>,  64. k. 4. sz. 2012. p. 46.</a:t>
            </a:r>
            <a:endParaRPr lang="hu-HU" sz="1400" dirty="0">
              <a:cs typeface="Arial" pitchFamily="34" charset="0"/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0" y="260648"/>
          <a:ext cx="9144000" cy="6048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Ellipszis 5"/>
          <p:cNvSpPr/>
          <p:nvPr/>
        </p:nvSpPr>
        <p:spPr>
          <a:xfrm>
            <a:off x="717476" y="3327511"/>
            <a:ext cx="684000" cy="504056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38100" dist="25400" dir="5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hu-HU" sz="1600" b="1" dirty="0" smtClean="0">
                <a:solidFill>
                  <a:schemeClr val="tx1"/>
                </a:solidFill>
              </a:rPr>
              <a:t>6,4%</a:t>
            </a:r>
            <a:endParaRPr lang="hu-HU" sz="1600" b="1" dirty="0">
              <a:solidFill>
                <a:schemeClr val="tx1"/>
              </a:solidFill>
            </a:endParaRPr>
          </a:p>
        </p:txBody>
      </p:sp>
      <p:sp>
        <p:nvSpPr>
          <p:cNvPr id="7" name="Ellipszis 6"/>
          <p:cNvSpPr/>
          <p:nvPr/>
        </p:nvSpPr>
        <p:spPr>
          <a:xfrm>
            <a:off x="1375073" y="3173626"/>
            <a:ext cx="684000" cy="504056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38100" dist="25400" dir="5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hu-HU" sz="1600" b="1" dirty="0" smtClean="0">
                <a:solidFill>
                  <a:schemeClr val="tx1"/>
                </a:solidFill>
              </a:rPr>
              <a:t>6,7%</a:t>
            </a:r>
            <a:endParaRPr lang="hu-HU" sz="1600" b="1" dirty="0">
              <a:solidFill>
                <a:schemeClr val="tx1"/>
              </a:solidFill>
            </a:endParaRPr>
          </a:p>
        </p:txBody>
      </p:sp>
      <p:sp>
        <p:nvSpPr>
          <p:cNvPr id="8" name="Ellipszis 7"/>
          <p:cNvSpPr/>
          <p:nvPr/>
        </p:nvSpPr>
        <p:spPr>
          <a:xfrm>
            <a:off x="2051720" y="3068960"/>
            <a:ext cx="684000" cy="504056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38100" dist="25400" dir="5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hu-HU" sz="1600" b="1" dirty="0" smtClean="0">
                <a:solidFill>
                  <a:schemeClr val="tx1"/>
                </a:solidFill>
              </a:rPr>
              <a:t>7,8%</a:t>
            </a:r>
            <a:endParaRPr lang="hu-HU" sz="1600" b="1" dirty="0">
              <a:solidFill>
                <a:schemeClr val="tx1"/>
              </a:solidFill>
            </a:endParaRPr>
          </a:p>
        </p:txBody>
      </p:sp>
      <p:sp>
        <p:nvSpPr>
          <p:cNvPr id="9" name="Ellipszis 8"/>
          <p:cNvSpPr/>
          <p:nvPr/>
        </p:nvSpPr>
        <p:spPr>
          <a:xfrm>
            <a:off x="2743225" y="2996952"/>
            <a:ext cx="684000" cy="504056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38100" dist="25400" dir="5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hu-HU" sz="1600" b="1" dirty="0" smtClean="0">
                <a:solidFill>
                  <a:schemeClr val="tx1"/>
                </a:solidFill>
              </a:rPr>
              <a:t>7,5%</a:t>
            </a:r>
            <a:endParaRPr lang="hu-HU" sz="1600" b="1" dirty="0">
              <a:solidFill>
                <a:schemeClr val="tx1"/>
              </a:solidFill>
            </a:endParaRPr>
          </a:p>
        </p:txBody>
      </p:sp>
      <p:sp>
        <p:nvSpPr>
          <p:cNvPr id="10" name="Ellipszis 9"/>
          <p:cNvSpPr/>
          <p:nvPr/>
        </p:nvSpPr>
        <p:spPr>
          <a:xfrm>
            <a:off x="3419872" y="2790453"/>
            <a:ext cx="720000" cy="504056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38100" dist="25400" dir="5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hu-HU" sz="1600" b="1" dirty="0" smtClean="0">
                <a:solidFill>
                  <a:schemeClr val="tx1"/>
                </a:solidFill>
              </a:rPr>
              <a:t>9,2%</a:t>
            </a:r>
            <a:endParaRPr lang="hu-HU" sz="1600" b="1" dirty="0">
              <a:solidFill>
                <a:schemeClr val="tx1"/>
              </a:solidFill>
            </a:endParaRPr>
          </a:p>
        </p:txBody>
      </p:sp>
      <p:sp>
        <p:nvSpPr>
          <p:cNvPr id="11" name="Ellipszis 10"/>
          <p:cNvSpPr/>
          <p:nvPr/>
        </p:nvSpPr>
        <p:spPr>
          <a:xfrm>
            <a:off x="4084990" y="2492896"/>
            <a:ext cx="828000" cy="504056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38100" dist="25400" dir="5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hu-HU" sz="1600" b="1" dirty="0" smtClean="0">
                <a:solidFill>
                  <a:schemeClr val="tx1"/>
                </a:solidFill>
              </a:rPr>
              <a:t>10,1%</a:t>
            </a:r>
            <a:endParaRPr lang="hu-HU" sz="1600" b="1" dirty="0">
              <a:solidFill>
                <a:schemeClr val="tx1"/>
              </a:solidFill>
            </a:endParaRPr>
          </a:p>
        </p:txBody>
      </p:sp>
      <p:sp>
        <p:nvSpPr>
          <p:cNvPr id="12" name="Ellipszis 11"/>
          <p:cNvSpPr/>
          <p:nvPr/>
        </p:nvSpPr>
        <p:spPr>
          <a:xfrm>
            <a:off x="4763641" y="2113806"/>
            <a:ext cx="828000" cy="504056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38100" dist="25400" dir="5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hu-HU" sz="1600" b="1" dirty="0" smtClean="0">
                <a:solidFill>
                  <a:schemeClr val="tx1"/>
                </a:solidFill>
              </a:rPr>
              <a:t>11,6%</a:t>
            </a:r>
            <a:endParaRPr lang="hu-HU" sz="1600" b="1" dirty="0">
              <a:solidFill>
                <a:schemeClr val="tx1"/>
              </a:solidFill>
            </a:endParaRPr>
          </a:p>
        </p:txBody>
      </p:sp>
      <p:sp>
        <p:nvSpPr>
          <p:cNvPr id="13" name="Ellipszis 12"/>
          <p:cNvSpPr/>
          <p:nvPr/>
        </p:nvSpPr>
        <p:spPr>
          <a:xfrm>
            <a:off x="5436096" y="1719405"/>
            <a:ext cx="828000" cy="504056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38100" dist="25400" dir="5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hu-HU" sz="1600" b="1" dirty="0" smtClean="0">
                <a:solidFill>
                  <a:schemeClr val="tx1"/>
                </a:solidFill>
              </a:rPr>
              <a:t>14,3%</a:t>
            </a:r>
            <a:endParaRPr lang="hu-HU" sz="1600" b="1" dirty="0">
              <a:solidFill>
                <a:schemeClr val="tx1"/>
              </a:solidFill>
            </a:endParaRPr>
          </a:p>
        </p:txBody>
      </p:sp>
      <p:sp>
        <p:nvSpPr>
          <p:cNvPr id="14" name="Ellipszis 13"/>
          <p:cNvSpPr/>
          <p:nvPr/>
        </p:nvSpPr>
        <p:spPr>
          <a:xfrm>
            <a:off x="6164150" y="1407896"/>
            <a:ext cx="828000" cy="504056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38100" dist="25400" dir="5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hu-HU" sz="1600" b="1" dirty="0" smtClean="0">
                <a:solidFill>
                  <a:schemeClr val="tx1"/>
                </a:solidFill>
              </a:rPr>
              <a:t>15,1%</a:t>
            </a:r>
            <a:endParaRPr lang="hu-HU" sz="1600" b="1" dirty="0">
              <a:solidFill>
                <a:schemeClr val="tx1"/>
              </a:solidFill>
            </a:endParaRPr>
          </a:p>
        </p:txBody>
      </p:sp>
      <p:sp>
        <p:nvSpPr>
          <p:cNvPr id="15" name="Ellipszis 14"/>
          <p:cNvSpPr/>
          <p:nvPr/>
        </p:nvSpPr>
        <p:spPr>
          <a:xfrm>
            <a:off x="6879350" y="1105350"/>
            <a:ext cx="828000" cy="504056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38100" dist="25400" dir="5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hu-HU" sz="1600" b="1" dirty="0" smtClean="0">
                <a:solidFill>
                  <a:schemeClr val="tx1"/>
                </a:solidFill>
              </a:rPr>
              <a:t>16,4%</a:t>
            </a:r>
            <a:endParaRPr lang="hu-HU" sz="1600" b="1" dirty="0">
              <a:solidFill>
                <a:schemeClr val="tx1"/>
              </a:solidFill>
            </a:endParaRPr>
          </a:p>
        </p:txBody>
      </p:sp>
      <p:sp>
        <p:nvSpPr>
          <p:cNvPr id="16" name="Ellipszis 15"/>
          <p:cNvSpPr/>
          <p:nvPr/>
        </p:nvSpPr>
        <p:spPr>
          <a:xfrm>
            <a:off x="7560424" y="793170"/>
            <a:ext cx="828000" cy="504056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38100" dist="25400" dir="5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hu-HU" sz="1600" b="1" dirty="0" smtClean="0">
                <a:solidFill>
                  <a:schemeClr val="tx1"/>
                </a:solidFill>
              </a:rPr>
              <a:t>17,1%</a:t>
            </a:r>
            <a:endParaRPr lang="hu-HU" sz="1600" b="1" dirty="0">
              <a:solidFill>
                <a:schemeClr val="tx1"/>
              </a:solidFill>
            </a:endParaRPr>
          </a:p>
        </p:txBody>
      </p:sp>
      <p:sp>
        <p:nvSpPr>
          <p:cNvPr id="17" name="Ellipszis 16"/>
          <p:cNvSpPr/>
          <p:nvPr/>
        </p:nvSpPr>
        <p:spPr>
          <a:xfrm>
            <a:off x="8223010" y="476672"/>
            <a:ext cx="828000" cy="504056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38100" dist="25400" dir="5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hu-HU" sz="1600" b="1" dirty="0" smtClean="0">
                <a:solidFill>
                  <a:schemeClr val="tx1"/>
                </a:solidFill>
              </a:rPr>
              <a:t>20,0%</a:t>
            </a:r>
            <a:endParaRPr lang="hu-HU" sz="1600" b="1" dirty="0">
              <a:solidFill>
                <a:schemeClr val="tx1"/>
              </a:solidFill>
            </a:endParaRPr>
          </a:p>
        </p:txBody>
      </p:sp>
      <p:sp>
        <p:nvSpPr>
          <p:cNvPr id="18" name="Szövegdoboz 17"/>
          <p:cNvSpPr txBox="1"/>
          <p:nvPr/>
        </p:nvSpPr>
        <p:spPr>
          <a:xfrm>
            <a:off x="1979712" y="476672"/>
            <a:ext cx="5616624" cy="369332"/>
          </a:xfrm>
          <a:prstGeom prst="rect">
            <a:avLst/>
          </a:prstGeom>
          <a:solidFill>
            <a:srgbClr val="00AC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részarány a bruttó villamosenergia-fogyasztásból</a:t>
            </a:r>
            <a:endParaRPr lang="hu-HU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Egyenes összekötő 18"/>
          <p:cNvCxnSpPr>
            <a:stCxn id="18" idx="3"/>
            <a:endCxn id="17" idx="2"/>
          </p:cNvCxnSpPr>
          <p:nvPr/>
        </p:nvCxnSpPr>
        <p:spPr>
          <a:xfrm>
            <a:off x="7596336" y="661338"/>
            <a:ext cx="626674" cy="673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zövegdoboz 19"/>
          <p:cNvSpPr txBox="1"/>
          <p:nvPr/>
        </p:nvSpPr>
        <p:spPr>
          <a:xfrm>
            <a:off x="-38100" y="611396"/>
            <a:ext cx="755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err="1" smtClean="0"/>
              <a:t>TWh</a:t>
            </a:r>
            <a:endParaRPr lang="hu-HU" b="1" dirty="0"/>
          </a:p>
        </p:txBody>
      </p:sp>
    </p:spTree>
  </p:cSld>
  <p:clrMapOvr>
    <a:masterClrMapping/>
  </p:clrMapOvr>
  <p:transition spd="slow" advClick="0" advTm="40000">
    <p:circl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19. A megújulók a német energetikában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Szövegdoboz 3"/>
          <p:cNvSpPr txBox="1"/>
          <p:nvPr/>
        </p:nvSpPr>
        <p:spPr>
          <a:xfrm>
            <a:off x="49448" y="6017219"/>
            <a:ext cx="496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u="sng" dirty="0" smtClean="0">
                <a:cs typeface="Arial" pitchFamily="34" charset="0"/>
              </a:rPr>
              <a:t>Forrás</a:t>
            </a:r>
            <a:r>
              <a:rPr lang="hu-HU" sz="1400" dirty="0" smtClean="0">
                <a:cs typeface="Arial" pitchFamily="34" charset="0"/>
              </a:rPr>
              <a:t>: </a:t>
            </a:r>
            <a:r>
              <a:rPr lang="hu-HU" sz="1400" dirty="0" err="1" smtClean="0">
                <a:cs typeface="Arial" pitchFamily="34" charset="0"/>
              </a:rPr>
              <a:t>Brennstoff-Wärme-Kraft</a:t>
            </a:r>
            <a:r>
              <a:rPr lang="hu-HU" sz="1400" dirty="0" smtClean="0">
                <a:cs typeface="Arial" pitchFamily="34" charset="0"/>
              </a:rPr>
              <a:t>,  64. k. 4. sz. 2012. p. 74.</a:t>
            </a:r>
            <a:endParaRPr lang="hu-HU" sz="1400" dirty="0">
              <a:cs typeface="Arial" pitchFamily="34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190501092"/>
              </p:ext>
            </p:extLst>
          </p:nvPr>
        </p:nvGraphicFramePr>
        <p:xfrm>
          <a:off x="417494" y="260648"/>
          <a:ext cx="3708000" cy="3184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108016138"/>
              </p:ext>
            </p:extLst>
          </p:nvPr>
        </p:nvGraphicFramePr>
        <p:xfrm>
          <a:off x="4017494" y="260648"/>
          <a:ext cx="3708000" cy="3184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845169393"/>
              </p:ext>
            </p:extLst>
          </p:nvPr>
        </p:nvGraphicFramePr>
        <p:xfrm>
          <a:off x="417494" y="3068078"/>
          <a:ext cx="3744416" cy="3184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902663190"/>
              </p:ext>
            </p:extLst>
          </p:nvPr>
        </p:nvGraphicFramePr>
        <p:xfrm>
          <a:off x="4017494" y="3068078"/>
          <a:ext cx="3708000" cy="3184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9" name="Szövegdoboz 8"/>
          <p:cNvSpPr txBox="1"/>
          <p:nvPr/>
        </p:nvSpPr>
        <p:spPr>
          <a:xfrm>
            <a:off x="8207896" y="2249568"/>
            <a:ext cx="9726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sz="1600" b="1" dirty="0" smtClean="0"/>
              <a:t>víz</a:t>
            </a:r>
          </a:p>
          <a:p>
            <a:pPr>
              <a:lnSpc>
                <a:spcPct val="150000"/>
              </a:lnSpc>
            </a:pPr>
            <a:r>
              <a:rPr lang="hu-HU" sz="1600" b="1" dirty="0" smtClean="0"/>
              <a:t>szél</a:t>
            </a:r>
          </a:p>
          <a:p>
            <a:pPr>
              <a:lnSpc>
                <a:spcPct val="150000"/>
              </a:lnSpc>
            </a:pPr>
            <a:r>
              <a:rPr lang="hu-HU" sz="1600" b="1" dirty="0" smtClean="0"/>
              <a:t>nap</a:t>
            </a:r>
          </a:p>
          <a:p>
            <a:pPr>
              <a:lnSpc>
                <a:spcPct val="150000"/>
              </a:lnSpc>
            </a:pPr>
            <a:r>
              <a:rPr lang="hu-HU" sz="1600" b="1" dirty="0" err="1" smtClean="0"/>
              <a:t>bio</a:t>
            </a:r>
            <a:endParaRPr lang="hu-HU" sz="1600" b="1" dirty="0" smtClean="0"/>
          </a:p>
          <a:p>
            <a:pPr>
              <a:lnSpc>
                <a:spcPct val="150000"/>
              </a:lnSpc>
            </a:pPr>
            <a:r>
              <a:rPr lang="hu-HU" sz="1600" b="1" dirty="0" err="1" smtClean="0"/>
              <a:t>földhő</a:t>
            </a:r>
            <a:endParaRPr lang="hu-HU" sz="1600" b="1" dirty="0"/>
          </a:p>
        </p:txBody>
      </p:sp>
      <p:sp>
        <p:nvSpPr>
          <p:cNvPr id="10" name="Téglalap 9"/>
          <p:cNvSpPr/>
          <p:nvPr/>
        </p:nvSpPr>
        <p:spPr>
          <a:xfrm>
            <a:off x="7797846" y="2393584"/>
            <a:ext cx="432048" cy="216024"/>
          </a:xfrm>
          <a:prstGeom prst="rect">
            <a:avLst/>
          </a:prstGeom>
          <a:solidFill>
            <a:srgbClr val="0047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Téglalap 10"/>
          <p:cNvSpPr/>
          <p:nvPr/>
        </p:nvSpPr>
        <p:spPr>
          <a:xfrm>
            <a:off x="7797846" y="2753624"/>
            <a:ext cx="432048" cy="216024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Téglalap 11"/>
          <p:cNvSpPr/>
          <p:nvPr/>
        </p:nvSpPr>
        <p:spPr>
          <a:xfrm>
            <a:off x="7783332" y="3128178"/>
            <a:ext cx="432048" cy="21602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Téglalap 12"/>
          <p:cNvSpPr/>
          <p:nvPr/>
        </p:nvSpPr>
        <p:spPr>
          <a:xfrm>
            <a:off x="7783332" y="3502732"/>
            <a:ext cx="432048" cy="216024"/>
          </a:xfrm>
          <a:prstGeom prst="rect">
            <a:avLst/>
          </a:prstGeom>
          <a:solidFill>
            <a:srgbClr val="00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Téglalap 13"/>
          <p:cNvSpPr/>
          <p:nvPr/>
        </p:nvSpPr>
        <p:spPr>
          <a:xfrm>
            <a:off x="7783332" y="3862772"/>
            <a:ext cx="432048" cy="216024"/>
          </a:xfrm>
          <a:prstGeom prst="rect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Szövegdoboz 14"/>
          <p:cNvSpPr txBox="1"/>
          <p:nvPr/>
        </p:nvSpPr>
        <p:spPr>
          <a:xfrm>
            <a:off x="381022" y="305352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b="1" dirty="0" smtClean="0"/>
              <a:t>Villany</a:t>
            </a:r>
            <a:endParaRPr lang="hu-HU" sz="2000" b="1" dirty="0"/>
          </a:p>
        </p:txBody>
      </p:sp>
      <p:sp>
        <p:nvSpPr>
          <p:cNvPr id="16" name="Szövegdoboz 15"/>
          <p:cNvSpPr txBox="1"/>
          <p:nvPr/>
        </p:nvSpPr>
        <p:spPr>
          <a:xfrm>
            <a:off x="4053430" y="305352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b="1" dirty="0" smtClean="0"/>
              <a:t>Hő</a:t>
            </a:r>
            <a:endParaRPr lang="hu-HU" sz="2000" b="1" dirty="0"/>
          </a:p>
        </p:txBody>
      </p:sp>
      <p:sp>
        <p:nvSpPr>
          <p:cNvPr id="17" name="Szövegdoboz 16"/>
          <p:cNvSpPr txBox="1"/>
          <p:nvPr/>
        </p:nvSpPr>
        <p:spPr>
          <a:xfrm>
            <a:off x="381022" y="3185110"/>
            <a:ext cx="12241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b="1" dirty="0" smtClean="0"/>
              <a:t>Üzem-anyag</a:t>
            </a:r>
            <a:endParaRPr lang="hu-HU" sz="2000" b="1" dirty="0"/>
          </a:p>
        </p:txBody>
      </p:sp>
      <p:sp>
        <p:nvSpPr>
          <p:cNvPr id="18" name="Szövegdoboz 17"/>
          <p:cNvSpPr txBox="1"/>
          <p:nvPr/>
        </p:nvSpPr>
        <p:spPr>
          <a:xfrm>
            <a:off x="3908852" y="3217048"/>
            <a:ext cx="12241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b="1" dirty="0" smtClean="0"/>
              <a:t>Primer energia</a:t>
            </a:r>
            <a:endParaRPr lang="hu-HU" sz="2000" b="1" dirty="0"/>
          </a:p>
        </p:txBody>
      </p:sp>
      <p:sp>
        <p:nvSpPr>
          <p:cNvPr id="19" name="Szövegdoboz 18"/>
          <p:cNvSpPr txBox="1"/>
          <p:nvPr/>
        </p:nvSpPr>
        <p:spPr>
          <a:xfrm>
            <a:off x="1806668" y="1529488"/>
            <a:ext cx="9361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/>
              <a:t>121,9 </a:t>
            </a:r>
            <a:r>
              <a:rPr lang="hu-HU" sz="2000" b="1" dirty="0" err="1" smtClean="0"/>
              <a:t>TWh</a:t>
            </a:r>
            <a:endParaRPr lang="hu-HU" sz="2000" b="1" dirty="0"/>
          </a:p>
        </p:txBody>
      </p:sp>
      <p:sp>
        <p:nvSpPr>
          <p:cNvPr id="20" name="Szövegdoboz 19"/>
          <p:cNvSpPr txBox="1"/>
          <p:nvPr/>
        </p:nvSpPr>
        <p:spPr>
          <a:xfrm>
            <a:off x="5407068" y="1500460"/>
            <a:ext cx="9361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/>
              <a:t>498,2 PJ</a:t>
            </a:r>
            <a:endParaRPr lang="hu-HU" sz="2000" b="1" dirty="0"/>
          </a:p>
        </p:txBody>
      </p:sp>
      <p:sp>
        <p:nvSpPr>
          <p:cNvPr id="21" name="Szövegdoboz 20"/>
          <p:cNvSpPr txBox="1"/>
          <p:nvPr/>
        </p:nvSpPr>
        <p:spPr>
          <a:xfrm>
            <a:off x="5393116" y="4337238"/>
            <a:ext cx="1008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/>
              <a:t>1451,8 PJ</a:t>
            </a:r>
            <a:endParaRPr lang="hu-HU" sz="2000" b="1" dirty="0"/>
          </a:p>
        </p:txBody>
      </p:sp>
      <p:sp>
        <p:nvSpPr>
          <p:cNvPr id="22" name="Szövegdoboz 21"/>
          <p:cNvSpPr txBox="1"/>
          <p:nvPr/>
        </p:nvSpPr>
        <p:spPr>
          <a:xfrm>
            <a:off x="1821182" y="4337238"/>
            <a:ext cx="9361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/>
              <a:t>123,9 PJ</a:t>
            </a:r>
            <a:endParaRPr lang="hu-HU" sz="2000" b="1" dirty="0"/>
          </a:p>
        </p:txBody>
      </p:sp>
      <p:sp>
        <p:nvSpPr>
          <p:cNvPr id="23" name="Lekerekített téglalap 22"/>
          <p:cNvSpPr/>
          <p:nvPr/>
        </p:nvSpPr>
        <p:spPr>
          <a:xfrm>
            <a:off x="7545942" y="305352"/>
            <a:ext cx="1116000" cy="504056"/>
          </a:xfrm>
          <a:prstGeom prst="roundRect">
            <a:avLst>
              <a:gd name="adj" fmla="val 31065"/>
            </a:avLst>
          </a:prstGeom>
          <a:solidFill>
            <a:srgbClr val="008000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2011</a:t>
            </a:r>
            <a:endParaRPr lang="hu-H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Click="0" advTm="50000">
    <p:circl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20. A német megújulós forgatókönyvek 2020-ig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19" name="Téglalap 18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Szövegdoboz 3"/>
          <p:cNvSpPr txBox="1"/>
          <p:nvPr/>
        </p:nvSpPr>
        <p:spPr>
          <a:xfrm>
            <a:off x="20982" y="6030009"/>
            <a:ext cx="61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u="sng" dirty="0" smtClean="0">
                <a:cs typeface="Arial" pitchFamily="34" charset="0"/>
              </a:rPr>
              <a:t>Forrás</a:t>
            </a:r>
            <a:r>
              <a:rPr lang="hu-HU" sz="1400" dirty="0" smtClean="0">
                <a:cs typeface="Arial" pitchFamily="34" charset="0"/>
              </a:rPr>
              <a:t>: </a:t>
            </a:r>
            <a:r>
              <a:rPr lang="de-AT" sz="1400" dirty="0" smtClean="0">
                <a:cs typeface="Arial" pitchFamily="34" charset="0"/>
              </a:rPr>
              <a:t>Brennstoff-Wärme-Kraft,  </a:t>
            </a:r>
            <a:r>
              <a:rPr lang="hu-HU" sz="1400" dirty="0" smtClean="0">
                <a:cs typeface="Arial" pitchFamily="34" charset="0"/>
              </a:rPr>
              <a:t>64. k. 7/8. sz. 2012. p. 5-8.</a:t>
            </a:r>
            <a:endParaRPr lang="hu-HU" sz="1400" dirty="0">
              <a:cs typeface="Arial" pitchFamily="34" charset="0"/>
            </a:endParaRPr>
          </a:p>
        </p:txBody>
      </p:sp>
      <p:graphicFrame>
        <p:nvGraphicFramePr>
          <p:cNvPr id="5" name="Táblázat 4"/>
          <p:cNvGraphicFramePr>
            <a:graphicFrameLocks noGrp="1"/>
          </p:cNvGraphicFramePr>
          <p:nvPr/>
        </p:nvGraphicFramePr>
        <p:xfrm>
          <a:off x="0" y="346604"/>
          <a:ext cx="9144000" cy="466657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267744"/>
                <a:gridCol w="1719064"/>
                <a:gridCol w="1719064"/>
                <a:gridCol w="1719064"/>
                <a:gridCol w="1719064"/>
              </a:tblGrid>
              <a:tr h="388881">
                <a:tc>
                  <a:txBody>
                    <a:bodyPr/>
                    <a:lstStyle/>
                    <a:p>
                      <a:r>
                        <a:rPr lang="hu-H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Villamos energia</a:t>
                      </a:r>
                      <a:endParaRPr lang="hu-H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72000" marR="72000" marT="36000" marB="36000" anchor="ctr">
                    <a:solidFill>
                      <a:srgbClr val="00B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hu-H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Vezér-forgatókönyv*, 2009</a:t>
                      </a:r>
                      <a:endParaRPr lang="hu-H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72000" marR="72000" marT="36000" marB="36000" anchor="ctr">
                    <a:solidFill>
                      <a:srgbClr val="00B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hu-HU" sz="1800" dirty="0"/>
                    </a:p>
                  </a:txBody>
                  <a:tcPr anchor="ctr">
                    <a:solidFill>
                      <a:srgbClr val="00B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hu-H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VDE</a:t>
                      </a:r>
                      <a:r>
                        <a:rPr lang="hu-HU" sz="18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hu-H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forgatókönyve**,  AT400</a:t>
                      </a:r>
                      <a:endParaRPr lang="hu-H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72000" marR="72000" marT="36000" marB="36000" anchor="ctr">
                    <a:solidFill>
                      <a:srgbClr val="00B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hu-HU" sz="1800" dirty="0"/>
                    </a:p>
                  </a:txBody>
                  <a:tcPr anchor="ctr">
                    <a:solidFill>
                      <a:srgbClr val="00B000"/>
                    </a:solidFill>
                  </a:tcPr>
                </a:tc>
              </a:tr>
              <a:tr h="388881">
                <a:tc>
                  <a:txBody>
                    <a:bodyPr/>
                    <a:lstStyle/>
                    <a:p>
                      <a:r>
                        <a:rPr lang="hu-HU" b="1" dirty="0" smtClean="0"/>
                        <a:t>Igénynövekedés</a:t>
                      </a:r>
                      <a:endParaRPr lang="hu-HU" b="1" dirty="0"/>
                    </a:p>
                  </a:txBody>
                  <a:tcPr marL="72000" marR="72000" marT="36000" marB="3600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hu-HU" sz="1800" b="1" dirty="0" smtClean="0"/>
                        <a:t>- 1 %/a</a:t>
                      </a:r>
                      <a:endParaRPr lang="hu-HU" sz="1800" b="1" dirty="0"/>
                    </a:p>
                  </a:txBody>
                  <a:tcPr marL="72000" marR="72000" marT="36000" marB="3600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hu-HU" sz="1600" dirty="0"/>
                    </a:p>
                  </a:txBody>
                  <a:tcPr marL="72000" marR="72000" marT="36000" marB="3600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hu-HU" sz="1800" b="1" dirty="0" smtClean="0"/>
                        <a:t>0 %/a</a:t>
                      </a:r>
                      <a:endParaRPr lang="hu-HU" sz="1800" b="1" dirty="0"/>
                    </a:p>
                  </a:txBody>
                  <a:tcPr marL="72000" marR="72000" marT="36000" marB="3600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hu-HU" sz="1600" dirty="0"/>
                    </a:p>
                  </a:txBody>
                  <a:tcPr marL="72000" marR="72000" marT="36000" marB="36000" anchor="ctr"/>
                </a:tc>
              </a:tr>
              <a:tr h="388881">
                <a:tc>
                  <a:txBody>
                    <a:bodyPr/>
                    <a:lstStyle/>
                    <a:p>
                      <a:r>
                        <a:rPr lang="hu-HU" b="1" dirty="0" smtClean="0"/>
                        <a:t>Megújulós</a:t>
                      </a:r>
                      <a:r>
                        <a:rPr lang="hu-HU" b="1" baseline="0" dirty="0" smtClean="0"/>
                        <a:t> arány</a:t>
                      </a:r>
                      <a:endParaRPr lang="hu-HU" b="1" dirty="0"/>
                    </a:p>
                  </a:txBody>
                  <a:tcPr marL="72000" marR="72000" marT="36000" marB="3600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hu-HU" sz="1800" b="1" dirty="0" smtClean="0"/>
                        <a:t>40,4 %</a:t>
                      </a:r>
                      <a:endParaRPr lang="hu-HU" sz="1800" b="1" dirty="0"/>
                    </a:p>
                  </a:txBody>
                  <a:tcPr marL="72000" marR="72000" marT="36000" marB="3600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hu-HU" sz="1600" dirty="0"/>
                    </a:p>
                  </a:txBody>
                  <a:tcPr marL="72000" marR="72000" marT="36000" marB="3600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hu-HU" sz="1800" b="1" dirty="0" smtClean="0"/>
                        <a:t>40,3 %</a:t>
                      </a:r>
                      <a:endParaRPr lang="hu-HU" sz="1800" b="1" dirty="0"/>
                    </a:p>
                  </a:txBody>
                  <a:tcPr marL="72000" marR="72000" marT="36000" marB="3600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hu-HU" sz="1600" dirty="0"/>
                    </a:p>
                  </a:txBody>
                  <a:tcPr marL="72000" marR="72000" marT="36000" marB="36000" anchor="ctr"/>
                </a:tc>
              </a:tr>
              <a:tr h="388881">
                <a:tc>
                  <a:txBody>
                    <a:bodyPr/>
                    <a:lstStyle/>
                    <a:p>
                      <a:r>
                        <a:rPr lang="hu-HU" b="1" dirty="0" smtClean="0"/>
                        <a:t>Bruttó igény</a:t>
                      </a:r>
                      <a:endParaRPr lang="hu-HU" b="1" dirty="0"/>
                    </a:p>
                  </a:txBody>
                  <a:tcPr marL="72000" marR="72000" marT="36000" marB="3600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hu-HU" sz="1800" b="1" dirty="0" smtClean="0"/>
                        <a:t>557 </a:t>
                      </a:r>
                      <a:r>
                        <a:rPr lang="hu-HU" sz="1800" b="1" dirty="0" err="1" smtClean="0"/>
                        <a:t>TWh</a:t>
                      </a:r>
                      <a:endParaRPr lang="hu-HU" sz="1800" b="1" dirty="0"/>
                    </a:p>
                  </a:txBody>
                  <a:tcPr marL="72000" marR="72000" marT="36000" marB="3600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hu-HU" sz="1600" dirty="0"/>
                    </a:p>
                  </a:txBody>
                  <a:tcPr marL="72000" marR="72000" marT="36000" marB="3600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hu-HU" sz="1800" b="1" dirty="0" smtClean="0"/>
                        <a:t>603 </a:t>
                      </a:r>
                      <a:r>
                        <a:rPr lang="hu-HU" sz="1800" b="1" dirty="0" err="1" smtClean="0"/>
                        <a:t>TWh</a:t>
                      </a:r>
                      <a:endParaRPr lang="hu-HU" sz="1800" b="1" dirty="0"/>
                    </a:p>
                  </a:txBody>
                  <a:tcPr marL="72000" marR="72000" marT="36000" marB="3600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hu-HU" sz="1600" dirty="0"/>
                    </a:p>
                  </a:txBody>
                  <a:tcPr marL="72000" marR="72000" marT="36000" marB="36000" anchor="ctr"/>
                </a:tc>
              </a:tr>
              <a:tr h="388881">
                <a:tc>
                  <a:txBody>
                    <a:bodyPr/>
                    <a:lstStyle/>
                    <a:p>
                      <a:r>
                        <a:rPr lang="hu-HU" sz="2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Megújulók 2020</a:t>
                      </a:r>
                      <a:endParaRPr lang="hu-HU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72000" marR="72000" marT="36000" marB="36000" anchor="ctr">
                    <a:solidFill>
                      <a:srgbClr val="00B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GW</a:t>
                      </a:r>
                      <a:endParaRPr lang="hu-HU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72000" marR="72000" marT="36000" marB="36000" anchor="ctr">
                    <a:solidFill>
                      <a:srgbClr val="00B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b="1" dirty="0" err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TWh</a:t>
                      </a:r>
                      <a:r>
                        <a:rPr lang="hu-HU" sz="2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/a</a:t>
                      </a:r>
                      <a:endParaRPr lang="hu-HU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72000" marR="72000" marT="36000" marB="36000" anchor="ctr">
                    <a:solidFill>
                      <a:srgbClr val="00B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GW</a:t>
                      </a:r>
                      <a:endParaRPr lang="hu-HU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72000" marR="72000" marT="36000" marB="36000" anchor="ctr">
                    <a:solidFill>
                      <a:srgbClr val="00B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b="1" dirty="0" err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TWh</a:t>
                      </a:r>
                      <a:r>
                        <a:rPr lang="hu-HU" sz="2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/a</a:t>
                      </a:r>
                      <a:endParaRPr lang="hu-HU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72000" marR="72000" marT="36000" marB="36000" anchor="ctr">
                    <a:solidFill>
                      <a:srgbClr val="00B000"/>
                    </a:solidFill>
                  </a:tcPr>
                </a:tc>
              </a:tr>
              <a:tr h="388881">
                <a:tc>
                  <a:txBody>
                    <a:bodyPr/>
                    <a:lstStyle/>
                    <a:p>
                      <a:r>
                        <a:rPr lang="hu-HU" b="1" dirty="0" smtClean="0"/>
                        <a:t>Víz</a:t>
                      </a:r>
                      <a:endParaRPr lang="hu-HU" b="1" dirty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1" dirty="0" smtClean="0"/>
                        <a:t>5,12</a:t>
                      </a:r>
                      <a:endParaRPr lang="hu-HU" sz="1800" b="1" dirty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1" dirty="0" smtClean="0"/>
                        <a:t>24,5</a:t>
                      </a:r>
                      <a:endParaRPr lang="hu-HU" sz="1800" b="1" dirty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1" dirty="0" smtClean="0"/>
                        <a:t>5,0</a:t>
                      </a:r>
                      <a:endParaRPr lang="hu-HU" sz="1800" b="1" dirty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1" dirty="0" smtClean="0"/>
                        <a:t>21</a:t>
                      </a:r>
                      <a:endParaRPr lang="hu-HU" sz="1800" b="1" dirty="0"/>
                    </a:p>
                  </a:txBody>
                  <a:tcPr marL="72000" marR="72000" marT="36000" marB="36000" anchor="ctr"/>
                </a:tc>
              </a:tr>
              <a:tr h="388881">
                <a:tc>
                  <a:txBody>
                    <a:bodyPr/>
                    <a:lstStyle/>
                    <a:p>
                      <a:r>
                        <a:rPr lang="hu-HU" b="1" dirty="0" smtClean="0"/>
                        <a:t>Szél</a:t>
                      </a:r>
                      <a:endParaRPr lang="hu-HU" b="1" dirty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1" dirty="0" smtClean="0"/>
                        <a:t>41,94</a:t>
                      </a:r>
                      <a:endParaRPr lang="hu-HU" sz="1800" b="1" dirty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1" dirty="0" smtClean="0"/>
                        <a:t>96,3</a:t>
                      </a:r>
                      <a:endParaRPr lang="hu-HU" sz="1800" b="1" dirty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1" dirty="0" smtClean="0"/>
                        <a:t>58</a:t>
                      </a:r>
                      <a:endParaRPr lang="hu-HU" sz="1800" b="1" dirty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1" dirty="0" smtClean="0"/>
                        <a:t>127</a:t>
                      </a:r>
                      <a:endParaRPr lang="hu-HU" sz="1800" b="1" dirty="0"/>
                    </a:p>
                  </a:txBody>
                  <a:tcPr marL="72000" marR="72000" marT="36000" marB="36000" anchor="ctr"/>
                </a:tc>
              </a:tr>
              <a:tr h="388881">
                <a:tc>
                  <a:txBody>
                    <a:bodyPr/>
                    <a:lstStyle/>
                    <a:p>
                      <a:pPr algn="r"/>
                      <a:r>
                        <a:rPr lang="hu-HU" b="0" i="1" dirty="0" smtClean="0"/>
                        <a:t>földön</a:t>
                      </a:r>
                      <a:endParaRPr lang="hu-HU" b="0" i="1" dirty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0" i="1" dirty="0" smtClean="0"/>
                        <a:t>32,94</a:t>
                      </a:r>
                      <a:endParaRPr lang="hu-HU" sz="1800" b="0" i="1" dirty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0" i="1" dirty="0" smtClean="0"/>
                        <a:t>66,1</a:t>
                      </a:r>
                      <a:endParaRPr lang="hu-HU" sz="1800" b="0" i="1" dirty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0" i="1" dirty="0" smtClean="0"/>
                        <a:t>42</a:t>
                      </a:r>
                      <a:endParaRPr lang="hu-HU" sz="1800" b="0" i="1" dirty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0" i="1" dirty="0" smtClean="0"/>
                        <a:t>73,4</a:t>
                      </a:r>
                      <a:endParaRPr lang="hu-HU" sz="1800" b="0" i="1" dirty="0"/>
                    </a:p>
                  </a:txBody>
                  <a:tcPr marL="72000" marR="72000" marT="36000" marB="36000" anchor="ctr"/>
                </a:tc>
              </a:tr>
              <a:tr h="388881">
                <a:tc>
                  <a:txBody>
                    <a:bodyPr/>
                    <a:lstStyle/>
                    <a:p>
                      <a:pPr algn="r"/>
                      <a:r>
                        <a:rPr lang="hu-HU" b="0" i="1" dirty="0" smtClean="0"/>
                        <a:t>tengerben</a:t>
                      </a:r>
                      <a:endParaRPr lang="hu-HU" b="0" i="1" dirty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0" i="1" dirty="0" smtClean="0"/>
                        <a:t>9,00</a:t>
                      </a:r>
                      <a:endParaRPr lang="hu-HU" sz="1800" b="0" i="1" dirty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0" i="1" dirty="0" smtClean="0"/>
                        <a:t>30,2</a:t>
                      </a:r>
                      <a:endParaRPr lang="hu-HU" sz="1800" b="0" i="1" dirty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0" i="1" dirty="0" smtClean="0"/>
                        <a:t>16</a:t>
                      </a:r>
                      <a:endParaRPr lang="hu-HU" sz="1800" b="0" i="1" dirty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0" i="1" dirty="0" smtClean="0"/>
                        <a:t>53,6</a:t>
                      </a:r>
                      <a:endParaRPr lang="hu-HU" sz="1800" b="0" i="1" dirty="0"/>
                    </a:p>
                  </a:txBody>
                  <a:tcPr marL="72000" marR="72000" marT="36000" marB="36000" anchor="ctr"/>
                </a:tc>
              </a:tr>
              <a:tr h="388881">
                <a:tc>
                  <a:txBody>
                    <a:bodyPr/>
                    <a:lstStyle/>
                    <a:p>
                      <a:r>
                        <a:rPr lang="hu-HU" b="1" dirty="0" smtClean="0"/>
                        <a:t>Napelem (PV)</a:t>
                      </a:r>
                      <a:endParaRPr lang="hu-HU" b="1" dirty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1" dirty="0" smtClean="0">
                          <a:solidFill>
                            <a:srgbClr val="FF0000"/>
                          </a:solidFill>
                        </a:rPr>
                        <a:t>23,16***</a:t>
                      </a:r>
                      <a:endParaRPr lang="hu-HU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1" dirty="0" smtClean="0"/>
                        <a:t>20</a:t>
                      </a:r>
                      <a:endParaRPr lang="hu-HU" sz="1800" b="1" dirty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1" dirty="0" smtClean="0"/>
                        <a:t>60</a:t>
                      </a:r>
                      <a:endParaRPr lang="hu-HU" sz="1800" b="1" dirty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1" dirty="0" smtClean="0"/>
                        <a:t>48</a:t>
                      </a:r>
                      <a:endParaRPr lang="hu-HU" sz="1800" b="1" dirty="0"/>
                    </a:p>
                  </a:txBody>
                  <a:tcPr marL="72000" marR="72000" marT="36000" marB="36000" anchor="ctr"/>
                </a:tc>
              </a:tr>
              <a:tr h="388881">
                <a:tc>
                  <a:txBody>
                    <a:bodyPr/>
                    <a:lstStyle/>
                    <a:p>
                      <a:r>
                        <a:rPr lang="hu-HU" b="1" dirty="0" smtClean="0"/>
                        <a:t>Biomassza</a:t>
                      </a:r>
                      <a:endParaRPr lang="hu-HU" b="1" dirty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1" dirty="0" smtClean="0"/>
                        <a:t>7,85</a:t>
                      </a:r>
                      <a:endParaRPr lang="hu-HU" sz="1800" b="1" dirty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1" dirty="0" smtClean="0"/>
                        <a:t>50,6</a:t>
                      </a:r>
                      <a:endParaRPr lang="hu-HU" sz="1800" b="1" dirty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1" dirty="0" smtClean="0"/>
                        <a:t>7</a:t>
                      </a:r>
                      <a:endParaRPr lang="hu-HU" sz="1800" b="1" dirty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1" dirty="0" smtClean="0"/>
                        <a:t>47</a:t>
                      </a:r>
                      <a:endParaRPr lang="hu-HU" sz="1800" b="1" dirty="0"/>
                    </a:p>
                  </a:txBody>
                  <a:tcPr marL="72000" marR="72000" marT="36000" marB="36000" anchor="ctr"/>
                </a:tc>
              </a:tr>
              <a:tr h="388881">
                <a:tc>
                  <a:txBody>
                    <a:bodyPr/>
                    <a:lstStyle/>
                    <a:p>
                      <a:r>
                        <a:rPr lang="hu-HU" sz="2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Összesen</a:t>
                      </a:r>
                      <a:endParaRPr lang="hu-HU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72000" marR="72000" marT="36000" marB="36000" anchor="ctr">
                    <a:solidFill>
                      <a:srgbClr val="00B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78,9</a:t>
                      </a:r>
                      <a:endParaRPr lang="hu-HU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72000" marR="72000" marT="36000" marB="36000" anchor="ctr">
                    <a:solidFill>
                      <a:srgbClr val="00B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196</a:t>
                      </a:r>
                      <a:endParaRPr lang="hu-HU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72000" marR="72000" marT="36000" marB="36000" anchor="ctr">
                    <a:solidFill>
                      <a:srgbClr val="00B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130</a:t>
                      </a:r>
                      <a:endParaRPr lang="hu-HU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72000" marR="72000" marT="36000" marB="36000" anchor="ctr">
                    <a:solidFill>
                      <a:srgbClr val="00B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243</a:t>
                      </a:r>
                      <a:endParaRPr lang="hu-HU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72000" marR="72000" marT="36000" marB="36000" anchor="ctr">
                    <a:solidFill>
                      <a:srgbClr val="00B000"/>
                    </a:solidFill>
                  </a:tcPr>
                </a:tc>
              </a:tr>
            </a:tbl>
          </a:graphicData>
        </a:graphic>
      </p:graphicFrame>
      <p:sp>
        <p:nvSpPr>
          <p:cNvPr id="6" name="Szövegdoboz 5"/>
          <p:cNvSpPr txBox="1"/>
          <p:nvPr/>
        </p:nvSpPr>
        <p:spPr>
          <a:xfrm>
            <a:off x="179512" y="5157192"/>
            <a:ext cx="8964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="1" u="sng" dirty="0" smtClean="0"/>
              <a:t>Megjegyzések: </a:t>
            </a:r>
            <a:r>
              <a:rPr lang="hu-HU" sz="1600" b="1" dirty="0" smtClean="0"/>
              <a:t>  *   A Szövetségi Környezetvédelmi Minisztérium forgatókönyve 2009-ből</a:t>
            </a:r>
          </a:p>
          <a:p>
            <a:r>
              <a:rPr lang="hu-HU" sz="1600" b="1" dirty="0" smtClean="0"/>
              <a:t>                             ** A Német Elektrotechnikai Egyesület (VDE) tanulmánya 2010-ből</a:t>
            </a:r>
          </a:p>
          <a:p>
            <a:r>
              <a:rPr lang="hu-HU" sz="1600" b="1" dirty="0" smtClean="0">
                <a:solidFill>
                  <a:srgbClr val="FF0000"/>
                </a:solidFill>
              </a:rPr>
              <a:t>                             *** Már 2011-ben 24,82 GW  napelem (PV) volt üzemben</a:t>
            </a:r>
            <a:endParaRPr lang="hu-HU" sz="1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 advClick="0" advTm="60000">
    <p:circl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21. Napelemes termelések átvételi egységárai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4" name="Szövegdoboz 23"/>
          <p:cNvSpPr txBox="1"/>
          <p:nvPr/>
        </p:nvSpPr>
        <p:spPr>
          <a:xfrm>
            <a:off x="-8046" y="6043961"/>
            <a:ext cx="61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u="sng" dirty="0" smtClean="0">
                <a:latin typeface="Arial" pitchFamily="34" charset="0"/>
                <a:cs typeface="Arial" pitchFamily="34" charset="0"/>
              </a:rPr>
              <a:t>Forrás</a:t>
            </a:r>
            <a:r>
              <a:rPr lang="hu-HU" sz="14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de-DE" sz="1400" dirty="0" smtClean="0">
                <a:latin typeface="Arial" pitchFamily="34" charset="0"/>
                <a:cs typeface="Arial" pitchFamily="34" charset="0"/>
              </a:rPr>
              <a:t>Energiewirtschaftliche Tagesfragen</a:t>
            </a:r>
            <a:r>
              <a:rPr lang="hu-HU" sz="1400" dirty="0" smtClean="0">
                <a:latin typeface="Arial" pitchFamily="34" charset="0"/>
                <a:cs typeface="Arial" pitchFamily="34" charset="0"/>
              </a:rPr>
              <a:t>, 62. k. 5. sz. 2012. p. 8-11.</a:t>
            </a:r>
            <a:endParaRPr lang="hu-H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Szövegdoboz 24"/>
          <p:cNvSpPr txBox="1"/>
          <p:nvPr/>
        </p:nvSpPr>
        <p:spPr>
          <a:xfrm>
            <a:off x="216024" y="131490"/>
            <a:ext cx="86764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Az épületek tetejére szerelt napelemekben termelt villamos energia átvételi egységára a csúcsteljesítmény és a felszerelési év függvényében Németországban </a:t>
            </a:r>
            <a:endParaRPr lang="hu-HU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6" name="Diagram 25"/>
          <p:cNvGraphicFramePr/>
          <p:nvPr>
            <p:extLst>
              <p:ext uri="{D42A27DB-BD31-4B8C-83A1-F6EECF244321}">
                <p14:modId xmlns:p14="http://schemas.microsoft.com/office/powerpoint/2010/main" val="1553290278"/>
              </p:ext>
            </p:extLst>
          </p:nvPr>
        </p:nvGraphicFramePr>
        <p:xfrm>
          <a:off x="0" y="1235993"/>
          <a:ext cx="9144000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7" name="Szövegdoboz 26"/>
          <p:cNvSpPr txBox="1"/>
          <p:nvPr/>
        </p:nvSpPr>
        <p:spPr>
          <a:xfrm>
            <a:off x="7365322" y="5553531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err="1" smtClean="0">
                <a:latin typeface="Arial" pitchFamily="34" charset="0"/>
                <a:cs typeface="Arial" pitchFamily="34" charset="0"/>
              </a:rPr>
              <a:t>€ct</a:t>
            </a:r>
            <a:r>
              <a:rPr lang="hu-HU" sz="2000" b="1" dirty="0" smtClean="0">
                <a:latin typeface="Arial" pitchFamily="34" charset="0"/>
                <a:cs typeface="Arial" pitchFamily="34" charset="0"/>
              </a:rPr>
              <a:t>/kWh</a:t>
            </a:r>
            <a:endParaRPr lang="hu-H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Ötszög 27"/>
          <p:cNvSpPr/>
          <p:nvPr/>
        </p:nvSpPr>
        <p:spPr>
          <a:xfrm flipH="1">
            <a:off x="7746516" y="1467007"/>
            <a:ext cx="1224000" cy="324000"/>
          </a:xfrm>
          <a:prstGeom prst="homePlate">
            <a:avLst/>
          </a:prstGeom>
          <a:solidFill>
            <a:srgbClr val="FFFF00"/>
          </a:solidFill>
          <a:ln w="9525"/>
          <a:effectLst>
            <a:outerShdw blurRad="50800" dist="50800" dir="3000000" algn="ctr" rotWithShape="0">
              <a:schemeClr val="tx1">
                <a:alpha val="9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hu-HU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~</a:t>
            </a:r>
            <a:r>
              <a:rPr lang="hu-HU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51 Ft/kWh</a:t>
            </a:r>
            <a:endParaRPr lang="hu-HU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Ötszög 28"/>
          <p:cNvSpPr/>
          <p:nvPr/>
        </p:nvSpPr>
        <p:spPr>
          <a:xfrm flipH="1">
            <a:off x="7764448" y="4343994"/>
            <a:ext cx="1224000" cy="324000"/>
          </a:xfrm>
          <a:prstGeom prst="homePlate">
            <a:avLst/>
          </a:prstGeom>
          <a:solidFill>
            <a:srgbClr val="FFFF00"/>
          </a:solidFill>
          <a:ln w="9525"/>
          <a:effectLst>
            <a:outerShdw blurRad="50800" dist="50800" dir="3000000" algn="ctr" rotWithShape="0">
              <a:schemeClr val="tx1">
                <a:alpha val="9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hu-HU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~68 Ft/kWh</a:t>
            </a:r>
            <a:endParaRPr lang="hu-HU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 advClick="0" advTm="50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80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22. Az osztrák villamosenergia-ellátás energiamixe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Szövegdoboz 3"/>
          <p:cNvSpPr txBox="1"/>
          <p:nvPr/>
        </p:nvSpPr>
        <p:spPr>
          <a:xfrm>
            <a:off x="-21654" y="6020593"/>
            <a:ext cx="61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u="sng" dirty="0" smtClean="0">
                <a:latin typeface="Arial" pitchFamily="34" charset="0"/>
                <a:cs typeface="Arial" pitchFamily="34" charset="0"/>
              </a:rPr>
              <a:t>Forrás</a:t>
            </a:r>
            <a:r>
              <a:rPr lang="hu-HU" sz="14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hu-HU" sz="1400" dirty="0" err="1" smtClean="0">
                <a:latin typeface="Arial" pitchFamily="34" charset="0"/>
                <a:cs typeface="Arial" pitchFamily="34" charset="0"/>
              </a:rPr>
              <a:t>Energiewirtschaftliche</a:t>
            </a:r>
            <a:r>
              <a:rPr lang="hu-H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hu-HU" sz="1400" dirty="0" err="1" smtClean="0">
                <a:latin typeface="Arial" pitchFamily="34" charset="0"/>
                <a:cs typeface="Arial" pitchFamily="34" charset="0"/>
              </a:rPr>
              <a:t>Tagesfragen</a:t>
            </a:r>
            <a:r>
              <a:rPr lang="hu-HU" sz="1400" dirty="0" smtClean="0">
                <a:latin typeface="Arial" pitchFamily="34" charset="0"/>
                <a:cs typeface="Arial" pitchFamily="34" charset="0"/>
              </a:rPr>
              <a:t>, 62. k. 3. sz. 2012. p. 96-99.</a:t>
            </a:r>
            <a:endParaRPr lang="hu-HU" sz="1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ábláza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9057279"/>
              </p:ext>
            </p:extLst>
          </p:nvPr>
        </p:nvGraphicFramePr>
        <p:xfrm>
          <a:off x="223616" y="606166"/>
          <a:ext cx="4104455" cy="374441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87559"/>
                <a:gridCol w="2824809"/>
                <a:gridCol w="792087"/>
              </a:tblGrid>
              <a:tr h="267458"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latin typeface="Arial" pitchFamily="34" charset="0"/>
                          <a:cs typeface="Arial" pitchFamily="34" charset="0"/>
                        </a:rPr>
                        <a:t>Jel</a:t>
                      </a:r>
                      <a:endParaRPr lang="hu-H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latin typeface="Arial" pitchFamily="34" charset="0"/>
                          <a:cs typeface="Arial" pitchFamily="34" charset="0"/>
                        </a:rPr>
                        <a:t>Energiahordozó</a:t>
                      </a:r>
                      <a:endParaRPr lang="hu-H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Arány</a:t>
                      </a:r>
                      <a:endParaRPr lang="hu-H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267458"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  <a:sym typeface="Symbol"/>
                        </a:rPr>
                        <a:t></a:t>
                      </a:r>
                      <a:endParaRPr lang="hu-HU" sz="16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Vízerőművekből</a:t>
                      </a:r>
                      <a:endParaRPr lang="hu-H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32,42%</a:t>
                      </a:r>
                      <a:endParaRPr lang="hu-H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4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  <a:sym typeface="Symbol"/>
                        </a:rPr>
                        <a:t></a:t>
                      </a:r>
                      <a:endParaRPr lang="hu-HU" sz="1600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6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Biomasszából</a:t>
                      </a:r>
                      <a:endParaRPr lang="hu-H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7,48%</a:t>
                      </a:r>
                      <a:endParaRPr lang="hu-H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4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b="1" dirty="0" smtClean="0">
                          <a:latin typeface="Arial" pitchFamily="34" charset="0"/>
                          <a:cs typeface="Arial" pitchFamily="34" charset="0"/>
                          <a:sym typeface="Symbol"/>
                        </a:rPr>
                        <a:t></a:t>
                      </a:r>
                      <a:endParaRPr lang="hu-HU" sz="16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Biogázból</a:t>
                      </a:r>
                      <a:endParaRPr lang="hu-H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2,43%</a:t>
                      </a:r>
                      <a:endParaRPr lang="hu-H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4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b="1" dirty="0" smtClean="0">
                          <a:latin typeface="Arial" pitchFamily="34" charset="0"/>
                          <a:cs typeface="Arial" pitchFamily="34" charset="0"/>
                          <a:sym typeface="Symbol"/>
                        </a:rPr>
                        <a:t></a:t>
                      </a:r>
                      <a:endParaRPr lang="hu-HU" sz="16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Egyéb megújuló</a:t>
                      </a:r>
                      <a:r>
                        <a:rPr lang="hu-HU" sz="16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hu-H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energiából</a:t>
                      </a:r>
                      <a:endParaRPr lang="hu-H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0,87%</a:t>
                      </a:r>
                      <a:endParaRPr lang="hu-H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4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  <a:sym typeface="Symbol"/>
                        </a:rPr>
                        <a:t></a:t>
                      </a:r>
                      <a:endParaRPr lang="hu-HU" sz="1600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Szélenergia</a:t>
                      </a:r>
                      <a:endParaRPr lang="hu-H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9,11%</a:t>
                      </a:r>
                      <a:endParaRPr lang="hu-H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4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b="1" dirty="0" smtClean="0">
                          <a:latin typeface="Arial" pitchFamily="34" charset="0"/>
                          <a:cs typeface="Arial" pitchFamily="34" charset="0"/>
                          <a:sym typeface="Symbol"/>
                        </a:rPr>
                        <a:t></a:t>
                      </a:r>
                      <a:endParaRPr lang="hu-HU" sz="16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Napenergia</a:t>
                      </a:r>
                      <a:endParaRPr lang="hu-H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1,29%</a:t>
                      </a:r>
                      <a:endParaRPr lang="hu-H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4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b="1" dirty="0" smtClean="0">
                          <a:latin typeface="Arial" pitchFamily="34" charset="0"/>
                          <a:cs typeface="Arial" pitchFamily="34" charset="0"/>
                          <a:sym typeface="Symbol"/>
                        </a:rPr>
                        <a:t></a:t>
                      </a:r>
                      <a:endParaRPr lang="hu-HU" sz="16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Földgázból</a:t>
                      </a:r>
                      <a:endParaRPr lang="hu-H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30,12%</a:t>
                      </a:r>
                      <a:endParaRPr lang="hu-H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4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  <a:sym typeface="Symbol"/>
                        </a:rPr>
                        <a:t></a:t>
                      </a:r>
                      <a:endParaRPr lang="hu-HU" sz="1600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Olajból</a:t>
                      </a:r>
                      <a:endParaRPr lang="hu-H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1,28%</a:t>
                      </a:r>
                      <a:endParaRPr lang="hu-H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4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  <a:sym typeface="Symbol"/>
                        </a:rPr>
                        <a:t></a:t>
                      </a:r>
                      <a:endParaRPr lang="hu-HU" sz="1600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66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Szénből</a:t>
                      </a:r>
                      <a:endParaRPr lang="hu-H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8,10%</a:t>
                      </a:r>
                      <a:endParaRPr lang="hu-H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4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  <a:sym typeface="Symbol"/>
                        </a:rPr>
                        <a:t></a:t>
                      </a:r>
                      <a:endParaRPr lang="hu-HU" sz="1600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005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Számított import atom*</a:t>
                      </a:r>
                      <a:endParaRPr lang="hu-H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2,42%</a:t>
                      </a:r>
                      <a:endParaRPr lang="hu-H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4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b="1" dirty="0" smtClean="0">
                          <a:latin typeface="Arial" pitchFamily="34" charset="0"/>
                          <a:cs typeface="Arial" pitchFamily="34" charset="0"/>
                          <a:sym typeface="Symbol"/>
                        </a:rPr>
                        <a:t></a:t>
                      </a:r>
                      <a:endParaRPr lang="hu-HU" sz="16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Számított import fosszilis*</a:t>
                      </a:r>
                      <a:endParaRPr lang="hu-H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4,45%</a:t>
                      </a:r>
                      <a:endParaRPr lang="hu-H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4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b="1" dirty="0" smtClean="0">
                          <a:latin typeface="Arial" pitchFamily="34" charset="0"/>
                          <a:cs typeface="Arial" pitchFamily="34" charset="0"/>
                          <a:sym typeface="Symbol"/>
                        </a:rPr>
                        <a:t></a:t>
                      </a:r>
                      <a:endParaRPr lang="hu-HU" sz="16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Számított import egyéb*</a:t>
                      </a:r>
                      <a:endParaRPr lang="hu-H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0,03%</a:t>
                      </a:r>
                      <a:endParaRPr lang="hu-H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458">
                <a:tc>
                  <a:txBody>
                    <a:bodyPr/>
                    <a:lstStyle/>
                    <a:p>
                      <a:pPr algn="ctr"/>
                      <a:endParaRPr lang="hu-H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6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Ö s </a:t>
                      </a:r>
                      <a:r>
                        <a:rPr lang="hu-HU" sz="1600" b="1" dirty="0" err="1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  <a:r>
                        <a:rPr lang="hu-HU" sz="16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 z e s e n</a:t>
                      </a:r>
                      <a:endParaRPr lang="hu-HU" sz="1600" b="1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6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100,0%</a:t>
                      </a:r>
                      <a:endParaRPr lang="hu-HU" sz="1600" b="1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Diagram 5"/>
          <p:cNvGraphicFramePr/>
          <p:nvPr/>
        </p:nvGraphicFramePr>
        <p:xfrm>
          <a:off x="4283968" y="606166"/>
          <a:ext cx="4536504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zövegdoboz 6"/>
          <p:cNvSpPr txBox="1"/>
          <p:nvPr/>
        </p:nvSpPr>
        <p:spPr>
          <a:xfrm>
            <a:off x="251520" y="188640"/>
            <a:ext cx="8640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512373"/>
                </a:solidFill>
                <a:latin typeface="Arial" pitchFamily="34" charset="0"/>
                <a:cs typeface="Arial" pitchFamily="34" charset="0"/>
              </a:rPr>
              <a:t>A teljes villamosenergia-fogyasztás energiahordozó-összetétele (mix)</a:t>
            </a:r>
            <a:endParaRPr lang="hu-HU" sz="2000" b="1" dirty="0">
              <a:solidFill>
                <a:srgbClr val="51237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-21998" y="4365104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b="1" dirty="0" smtClean="0">
                <a:latin typeface="Arial" pitchFamily="34" charset="0"/>
                <a:cs typeface="Arial" pitchFamily="34" charset="0"/>
              </a:rPr>
              <a:t>* Ezek „ismeretlen helyről” származó energiák, és a felosztás az európai átviteli hálózati területekhez igazodik az importnál: 2010-ben fosszilis energiákra így 64,5% jut, atom-erőművekre 35,08% és az egyéb energiahordozókra 0,42%. Ezzel adódik az országos „mix”. </a:t>
            </a:r>
          </a:p>
          <a:p>
            <a:pPr algn="ctr"/>
            <a:r>
              <a:rPr lang="hu-HU" sz="1600" b="1" dirty="0" smtClean="0">
                <a:solidFill>
                  <a:srgbClr val="5C005C"/>
                </a:solidFill>
                <a:latin typeface="Arial" pitchFamily="34" charset="0"/>
                <a:cs typeface="Arial" pitchFamily="34" charset="0"/>
              </a:rPr>
              <a:t>Kiszámítható a fajlagos CO</a:t>
            </a:r>
            <a:r>
              <a:rPr lang="hu-HU" sz="1600" b="1" baseline="-25000" dirty="0" smtClean="0">
                <a:solidFill>
                  <a:srgbClr val="5C005C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hu-HU" sz="1600" b="1" dirty="0" smtClean="0">
                <a:solidFill>
                  <a:srgbClr val="5C005C"/>
                </a:solidFill>
                <a:latin typeface="Arial" pitchFamily="34" charset="0"/>
                <a:cs typeface="Arial" pitchFamily="34" charset="0"/>
              </a:rPr>
              <a:t>-kibocsátás (203,1 g/kWh) és a radioaktív hulladék (0,2 mg/kWh). </a:t>
            </a:r>
          </a:p>
        </p:txBody>
      </p:sp>
      <p:sp>
        <p:nvSpPr>
          <p:cNvPr id="9" name="Lekerekített téglalap 8"/>
          <p:cNvSpPr/>
          <p:nvPr/>
        </p:nvSpPr>
        <p:spPr>
          <a:xfrm>
            <a:off x="7776480" y="660758"/>
            <a:ext cx="1116000" cy="504056"/>
          </a:xfrm>
          <a:prstGeom prst="roundRect">
            <a:avLst>
              <a:gd name="adj" fmla="val 31065"/>
            </a:avLst>
          </a:prstGeom>
          <a:solidFill>
            <a:srgbClr val="FF3737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2010</a:t>
            </a:r>
            <a:endParaRPr lang="hu-H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0" y="535870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1938"/>
            <a:r>
              <a:rPr lang="hu-HU" sz="1600" b="1" dirty="0" smtClean="0">
                <a:latin typeface="Arial" pitchFamily="34" charset="0"/>
                <a:cs typeface="Arial" pitchFamily="34" charset="0"/>
              </a:rPr>
              <a:t>Ausztriában már 2001 októbere óta törvényes kötelezettség, hogy  tájékoztassák a fogyasztókat a villamosenergia-felhasználásuk primerenergia-összetételéről. </a:t>
            </a:r>
            <a:endParaRPr lang="hu-HU" sz="16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 advClick="0" advTm="60000">
    <p:circl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23. A megújulós erőművek jellemzői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Szövegdoboz 3"/>
          <p:cNvSpPr txBox="1"/>
          <p:nvPr/>
        </p:nvSpPr>
        <p:spPr>
          <a:xfrm>
            <a:off x="35496" y="5857527"/>
            <a:ext cx="5904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u="sng" dirty="0" smtClean="0">
                <a:latin typeface="Arial" pitchFamily="34" charset="0"/>
                <a:cs typeface="Arial" pitchFamily="34" charset="0"/>
              </a:rPr>
              <a:t>Forrás</a:t>
            </a:r>
            <a:r>
              <a:rPr lang="hu-HU" sz="14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hu-HU" sz="1400" dirty="0" err="1" smtClean="0">
                <a:latin typeface="Arial" pitchFamily="34" charset="0"/>
                <a:cs typeface="Arial" pitchFamily="34" charset="0"/>
              </a:rPr>
              <a:t>Energiewirtschaftliche</a:t>
            </a:r>
            <a:r>
              <a:rPr lang="hu-H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hu-HU" sz="1400" dirty="0" err="1" smtClean="0">
                <a:latin typeface="Arial" pitchFamily="34" charset="0"/>
                <a:cs typeface="Arial" pitchFamily="34" charset="0"/>
              </a:rPr>
              <a:t>Tagesfragen</a:t>
            </a:r>
            <a:r>
              <a:rPr lang="hu-HU" sz="1400" dirty="0" smtClean="0">
                <a:latin typeface="Arial" pitchFamily="34" charset="0"/>
                <a:cs typeface="Arial" pitchFamily="34" charset="0"/>
              </a:rPr>
              <a:t>, 62. k. 10. sz. 2012. p. 20-27.</a:t>
            </a:r>
            <a:endParaRPr lang="hu-HU" sz="1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áblázat 4"/>
          <p:cNvGraphicFramePr>
            <a:graphicFrameLocks noGrp="1"/>
          </p:cNvGraphicFramePr>
          <p:nvPr/>
        </p:nvGraphicFramePr>
        <p:xfrm>
          <a:off x="250958" y="560040"/>
          <a:ext cx="8640960" cy="50292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160240"/>
                <a:gridCol w="1080120"/>
                <a:gridCol w="1350150"/>
                <a:gridCol w="1350150"/>
                <a:gridCol w="1350150"/>
                <a:gridCol w="1350150"/>
              </a:tblGrid>
              <a:tr h="326436">
                <a:tc>
                  <a:txBody>
                    <a:bodyPr/>
                    <a:lstStyle/>
                    <a:p>
                      <a:endParaRPr lang="hu-H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9A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Egység</a:t>
                      </a:r>
                      <a:endParaRPr lang="hu-H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9A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Biomassza</a:t>
                      </a:r>
                      <a:endParaRPr lang="hu-H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9A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Földi szél</a:t>
                      </a:r>
                      <a:endParaRPr lang="hu-H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9A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Tengeri szél</a:t>
                      </a:r>
                      <a:endParaRPr lang="hu-H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9A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Szabad PV</a:t>
                      </a:r>
                      <a:endParaRPr lang="hu-H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9A00"/>
                    </a:solidFill>
                  </a:tcPr>
                </a:tc>
              </a:tr>
              <a:tr h="326436">
                <a:tc>
                  <a:txBody>
                    <a:bodyPr/>
                    <a:lstStyle/>
                    <a:p>
                      <a:r>
                        <a:rPr lang="hu-HU" sz="1600" b="1" dirty="0" smtClean="0"/>
                        <a:t>Nettó teljesítmény</a:t>
                      </a:r>
                      <a:endParaRPr lang="hu-HU" sz="1600" b="1" dirty="0"/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MW</a:t>
                      </a:r>
                      <a:endParaRPr lang="hu-HU" sz="1600" b="1" dirty="0"/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20</a:t>
                      </a:r>
                      <a:endParaRPr lang="hu-HU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3</a:t>
                      </a:r>
                      <a:endParaRPr lang="hu-HU" sz="1600" b="1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5 x 40</a:t>
                      </a:r>
                      <a:endParaRPr lang="hu-HU" sz="1600" b="1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Wingdings"/>
                        <a:buNone/>
                      </a:pPr>
                      <a:r>
                        <a:rPr lang="hu-HU" sz="1600" b="1" dirty="0" smtClean="0"/>
                        <a:t>&gt;1</a:t>
                      </a:r>
                      <a:endParaRPr lang="hu-HU" sz="16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436">
                <a:tc rowSpan="2">
                  <a:txBody>
                    <a:bodyPr/>
                    <a:lstStyle/>
                    <a:p>
                      <a:r>
                        <a:rPr lang="hu-HU" sz="1600" b="1" dirty="0" smtClean="0"/>
                        <a:t>Nettó hatásfok</a:t>
                      </a:r>
                      <a:endParaRPr lang="hu-HU" sz="1600" b="1" dirty="0"/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%</a:t>
                      </a:r>
                      <a:endParaRPr lang="hu-HU" sz="1600" b="1" dirty="0"/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31</a:t>
                      </a:r>
                      <a:endParaRPr lang="hu-HU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-</a:t>
                      </a:r>
                      <a:endParaRPr lang="hu-HU" sz="16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-</a:t>
                      </a:r>
                      <a:endParaRPr lang="hu-HU" sz="16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-</a:t>
                      </a:r>
                      <a:endParaRPr lang="hu-HU" sz="16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6436">
                <a:tc vMerge="1">
                  <a:txBody>
                    <a:bodyPr/>
                    <a:lstStyle/>
                    <a:p>
                      <a:endParaRPr lang="hu-HU" sz="1600" dirty="0"/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változás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26-40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-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-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-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436">
                <a:tc rowSpan="2">
                  <a:txBody>
                    <a:bodyPr/>
                    <a:lstStyle/>
                    <a:p>
                      <a:r>
                        <a:rPr lang="hu-HU" sz="1600" b="1" dirty="0" smtClean="0"/>
                        <a:t>Fajlagos beruházás</a:t>
                      </a:r>
                      <a:endParaRPr lang="hu-HU" sz="1600" b="1" dirty="0"/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€/kW</a:t>
                      </a:r>
                      <a:endParaRPr lang="hu-HU" sz="1600" b="1" dirty="0"/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2850</a:t>
                      </a:r>
                      <a:endParaRPr lang="hu-HU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1050</a:t>
                      </a:r>
                      <a:endParaRPr lang="hu-HU" sz="16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2050</a:t>
                      </a:r>
                      <a:endParaRPr lang="hu-HU" sz="16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1450</a:t>
                      </a:r>
                      <a:endParaRPr lang="hu-HU" sz="16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6436">
                <a:tc vMerge="1">
                  <a:txBody>
                    <a:bodyPr/>
                    <a:lstStyle/>
                    <a:p>
                      <a:endParaRPr lang="hu-HU" sz="16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változás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2100-3350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950-1300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1100-3500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1000-2000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436">
                <a:tc rowSpan="2">
                  <a:txBody>
                    <a:bodyPr/>
                    <a:lstStyle/>
                    <a:p>
                      <a:r>
                        <a:rPr lang="hu-HU" sz="1600" b="1" dirty="0" smtClean="0"/>
                        <a:t>Éves kiterhelés</a:t>
                      </a:r>
                      <a:endParaRPr lang="hu-HU" sz="1600" b="1" dirty="0"/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%/a</a:t>
                      </a:r>
                      <a:endParaRPr lang="hu-HU" sz="1600" b="1" dirty="0"/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68,5</a:t>
                      </a:r>
                      <a:endParaRPr lang="hu-HU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21,1</a:t>
                      </a:r>
                      <a:endParaRPr lang="hu-HU" sz="16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41,0</a:t>
                      </a:r>
                      <a:endParaRPr lang="hu-HU" sz="16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10,6</a:t>
                      </a:r>
                      <a:endParaRPr lang="hu-HU" sz="16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6436">
                <a:tc vMerge="1">
                  <a:txBody>
                    <a:bodyPr/>
                    <a:lstStyle/>
                    <a:p>
                      <a:endParaRPr lang="hu-HU" sz="16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változás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50-86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15,5-27,0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25,1-47,9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9,1-18,3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436">
                <a:tc rowSpan="2">
                  <a:txBody>
                    <a:bodyPr/>
                    <a:lstStyle/>
                    <a:p>
                      <a:r>
                        <a:rPr lang="hu-HU" sz="1600" b="1" dirty="0" smtClean="0"/>
                        <a:t>Műszaki</a:t>
                      </a:r>
                      <a:r>
                        <a:rPr lang="hu-HU" sz="1600" b="1" baseline="0" dirty="0" smtClean="0"/>
                        <a:t> é</a:t>
                      </a:r>
                      <a:r>
                        <a:rPr lang="hu-HU" sz="1600" b="1" dirty="0" smtClean="0"/>
                        <a:t>lettartam</a:t>
                      </a:r>
                      <a:endParaRPr lang="hu-HU" sz="1600" b="1" dirty="0"/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év</a:t>
                      </a:r>
                      <a:endParaRPr lang="hu-HU" sz="1600" b="1" dirty="0"/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30</a:t>
                      </a:r>
                      <a:endParaRPr lang="hu-HU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20</a:t>
                      </a:r>
                      <a:endParaRPr lang="hu-HU" sz="16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20</a:t>
                      </a:r>
                      <a:endParaRPr lang="hu-HU" sz="16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25</a:t>
                      </a:r>
                      <a:endParaRPr lang="hu-HU" sz="16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6436">
                <a:tc vMerge="1">
                  <a:txBody>
                    <a:bodyPr/>
                    <a:lstStyle/>
                    <a:p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változás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20-40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12-30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12-30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15-30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436">
                <a:tc rowSpan="2">
                  <a:txBody>
                    <a:bodyPr/>
                    <a:lstStyle/>
                    <a:p>
                      <a:pPr algn="l"/>
                      <a:r>
                        <a:rPr lang="hu-HU" sz="1600" b="1" dirty="0" smtClean="0"/>
                        <a:t>Építési idő</a:t>
                      </a:r>
                      <a:endParaRPr lang="hu-HU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év</a:t>
                      </a:r>
                      <a:endParaRPr lang="hu-HU" sz="16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1,7</a:t>
                      </a:r>
                      <a:endParaRPr lang="hu-HU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0,5</a:t>
                      </a:r>
                      <a:endParaRPr lang="hu-HU" sz="16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1,0</a:t>
                      </a:r>
                      <a:endParaRPr lang="hu-HU" sz="16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0,5</a:t>
                      </a:r>
                      <a:endParaRPr lang="hu-HU" sz="16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6436">
                <a:tc vMerge="1">
                  <a:txBody>
                    <a:bodyPr/>
                    <a:lstStyle/>
                    <a:p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változás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0,7-30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0,2-1,0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0,5-2,0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512373"/>
                          </a:solidFill>
                        </a:rPr>
                        <a:t>0,2-1,0</a:t>
                      </a:r>
                      <a:endParaRPr lang="hu-HU" sz="1600" b="1" dirty="0">
                        <a:solidFill>
                          <a:srgbClr val="512373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436">
                <a:tc>
                  <a:txBody>
                    <a:bodyPr/>
                    <a:lstStyle/>
                    <a:p>
                      <a:r>
                        <a:rPr lang="hu-HU" sz="1600" b="1" dirty="0" smtClean="0"/>
                        <a:t>Teljesítményérték</a:t>
                      </a:r>
                      <a:endParaRPr lang="hu-HU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%</a:t>
                      </a:r>
                      <a:endParaRPr lang="hu-HU" sz="16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-</a:t>
                      </a:r>
                      <a:endParaRPr lang="hu-HU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8,0</a:t>
                      </a:r>
                      <a:endParaRPr lang="hu-HU" sz="16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8,0</a:t>
                      </a:r>
                      <a:endParaRPr lang="hu-HU" sz="16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2,0</a:t>
                      </a:r>
                      <a:endParaRPr lang="hu-HU" sz="16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436">
                <a:tc>
                  <a:txBody>
                    <a:bodyPr/>
                    <a:lstStyle/>
                    <a:p>
                      <a:r>
                        <a:rPr lang="hu-HU" sz="1600" b="1" dirty="0" smtClean="0"/>
                        <a:t>Állandó költség</a:t>
                      </a:r>
                      <a:endParaRPr lang="hu-HU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€/kW/a</a:t>
                      </a:r>
                      <a:endParaRPr lang="hu-HU" sz="16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152,0</a:t>
                      </a:r>
                      <a:endParaRPr lang="hu-HU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50,0</a:t>
                      </a:r>
                      <a:endParaRPr lang="hu-HU" sz="16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120,0</a:t>
                      </a:r>
                      <a:endParaRPr lang="hu-HU" sz="16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33,0</a:t>
                      </a:r>
                      <a:endParaRPr lang="hu-HU" sz="16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6436">
                <a:tc>
                  <a:txBody>
                    <a:bodyPr/>
                    <a:lstStyle/>
                    <a:p>
                      <a:r>
                        <a:rPr lang="hu-HU" sz="1600" b="1" dirty="0" smtClean="0"/>
                        <a:t>Változó költség</a:t>
                      </a:r>
                      <a:endParaRPr lang="hu-HU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€/</a:t>
                      </a:r>
                      <a:r>
                        <a:rPr lang="hu-HU" sz="1600" b="1" dirty="0" err="1" smtClean="0"/>
                        <a:t>MWh</a:t>
                      </a:r>
                      <a:endParaRPr lang="hu-HU" sz="16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2,8</a:t>
                      </a:r>
                      <a:endParaRPr lang="hu-HU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-</a:t>
                      </a:r>
                      <a:endParaRPr lang="hu-HU" sz="1600" b="1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-</a:t>
                      </a:r>
                      <a:endParaRPr lang="hu-HU" sz="1600" b="1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/>
                        <a:t>-</a:t>
                      </a:r>
                      <a:endParaRPr lang="hu-HU" sz="16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 advClick="0" advTm="60000">
    <p:circl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24. Napelemes saját energiaellátás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4" name="Egyenes összekötő 3"/>
          <p:cNvCxnSpPr/>
          <p:nvPr/>
        </p:nvCxnSpPr>
        <p:spPr>
          <a:xfrm rot="16200000">
            <a:off x="2728174" y="5350728"/>
            <a:ext cx="432000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Egyenes összekötő 4"/>
          <p:cNvCxnSpPr/>
          <p:nvPr/>
        </p:nvCxnSpPr>
        <p:spPr>
          <a:xfrm rot="16200000">
            <a:off x="2599233" y="5344012"/>
            <a:ext cx="432000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llipszis 5"/>
          <p:cNvSpPr/>
          <p:nvPr/>
        </p:nvSpPr>
        <p:spPr>
          <a:xfrm>
            <a:off x="366961" y="223669"/>
            <a:ext cx="1224000" cy="12600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7" name="Szövegdoboz 6"/>
          <p:cNvSpPr txBox="1"/>
          <p:nvPr/>
        </p:nvSpPr>
        <p:spPr>
          <a:xfrm>
            <a:off x="6468" y="6000981"/>
            <a:ext cx="61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u="sng" dirty="0" smtClean="0">
                <a:cs typeface="Arial" pitchFamily="34" charset="0"/>
              </a:rPr>
              <a:t>Forrás</a:t>
            </a:r>
            <a:r>
              <a:rPr lang="hu-HU" sz="1400" dirty="0" smtClean="0">
                <a:cs typeface="Arial" pitchFamily="34" charset="0"/>
              </a:rPr>
              <a:t>: </a:t>
            </a:r>
            <a:r>
              <a:rPr lang="de-AT" sz="1400" dirty="0" smtClean="0">
                <a:cs typeface="Arial" pitchFamily="34" charset="0"/>
              </a:rPr>
              <a:t>Brennstoff-Wärme-Kraft,  </a:t>
            </a:r>
            <a:r>
              <a:rPr lang="hu-HU" sz="1400" dirty="0" smtClean="0">
                <a:cs typeface="Arial" pitchFamily="34" charset="0"/>
              </a:rPr>
              <a:t>64. k. 7/8. sz. 2012. p. 25-28.</a:t>
            </a:r>
            <a:endParaRPr lang="hu-HU" sz="1400" dirty="0">
              <a:cs typeface="Arial" pitchFamily="34" charset="0"/>
            </a:endParaRPr>
          </a:p>
        </p:txBody>
      </p:sp>
      <p:sp>
        <p:nvSpPr>
          <p:cNvPr id="8" name="Tizenkét ágú csillag 7"/>
          <p:cNvSpPr/>
          <p:nvPr/>
        </p:nvSpPr>
        <p:spPr>
          <a:xfrm>
            <a:off x="481949" y="353171"/>
            <a:ext cx="1008112" cy="1008112"/>
          </a:xfrm>
          <a:prstGeom prst="star12">
            <a:avLst/>
          </a:prstGeom>
          <a:gradFill flip="none" rotWithShape="1">
            <a:gsLst>
              <a:gs pos="0">
                <a:srgbClr val="F62F00">
                  <a:shade val="30000"/>
                  <a:satMod val="115000"/>
                </a:srgbClr>
              </a:gs>
              <a:gs pos="50000">
                <a:srgbClr val="F62F00">
                  <a:shade val="67500"/>
                  <a:satMod val="115000"/>
                </a:srgbClr>
              </a:gs>
              <a:gs pos="100000">
                <a:srgbClr val="F62F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9" name="Téglalap 8"/>
          <p:cNvSpPr/>
          <p:nvPr/>
        </p:nvSpPr>
        <p:spPr>
          <a:xfrm rot="-2100000">
            <a:off x="277201" y="2015529"/>
            <a:ext cx="2952328" cy="144000"/>
          </a:xfrm>
          <a:prstGeom prst="rect">
            <a:avLst/>
          </a:prstGeom>
          <a:solidFill>
            <a:srgbClr val="00B0F0"/>
          </a:solidFill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cxnSp>
        <p:nvCxnSpPr>
          <p:cNvPr id="10" name="Egyenes összekötő 9"/>
          <p:cNvCxnSpPr/>
          <p:nvPr/>
        </p:nvCxnSpPr>
        <p:spPr>
          <a:xfrm rot="-2100000">
            <a:off x="325816" y="2086847"/>
            <a:ext cx="2844000" cy="0"/>
          </a:xfrm>
          <a:prstGeom prst="line">
            <a:avLst/>
          </a:prstGeom>
          <a:ln w="381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Jobbra nyíl 10"/>
          <p:cNvSpPr/>
          <p:nvPr/>
        </p:nvSpPr>
        <p:spPr>
          <a:xfrm rot="3000000">
            <a:off x="1263914" y="1376443"/>
            <a:ext cx="684000" cy="504000"/>
          </a:xfrm>
          <a:prstGeom prst="rightArrow">
            <a:avLst/>
          </a:prstGeom>
          <a:solidFill>
            <a:srgbClr val="FFFF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12" name="Lekerekített téglalap 11"/>
          <p:cNvSpPr/>
          <p:nvPr/>
        </p:nvSpPr>
        <p:spPr>
          <a:xfrm>
            <a:off x="2527201" y="2239893"/>
            <a:ext cx="720000" cy="86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13" name="Lekerekített téglalap 12"/>
          <p:cNvSpPr/>
          <p:nvPr/>
        </p:nvSpPr>
        <p:spPr>
          <a:xfrm>
            <a:off x="2527201" y="3124584"/>
            <a:ext cx="720000" cy="864016"/>
          </a:xfrm>
          <a:prstGeom prst="roundRect">
            <a:avLst/>
          </a:prstGeo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shap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14" name="Lekerekített téglalap 13"/>
          <p:cNvSpPr/>
          <p:nvPr/>
        </p:nvSpPr>
        <p:spPr>
          <a:xfrm>
            <a:off x="2527201" y="4432466"/>
            <a:ext cx="720000" cy="864016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15" name="Lekerekített téglalap 14"/>
          <p:cNvSpPr/>
          <p:nvPr/>
        </p:nvSpPr>
        <p:spPr>
          <a:xfrm>
            <a:off x="3679409" y="2744029"/>
            <a:ext cx="720000" cy="72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cxnSp>
        <p:nvCxnSpPr>
          <p:cNvPr id="16" name="Egyenes összekötő 15"/>
          <p:cNvCxnSpPr/>
          <p:nvPr/>
        </p:nvCxnSpPr>
        <p:spPr>
          <a:xfrm>
            <a:off x="1159049" y="3737547"/>
            <a:ext cx="136815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gyenes összekötő 16"/>
          <p:cNvCxnSpPr/>
          <p:nvPr/>
        </p:nvCxnSpPr>
        <p:spPr>
          <a:xfrm>
            <a:off x="1159049" y="3867611"/>
            <a:ext cx="136815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zis 17"/>
          <p:cNvSpPr/>
          <p:nvPr/>
        </p:nvSpPr>
        <p:spPr>
          <a:xfrm>
            <a:off x="490462" y="3440176"/>
            <a:ext cx="720000" cy="720000"/>
          </a:xfrm>
          <a:prstGeom prst="ellipse">
            <a:avLst/>
          </a:prstGeom>
          <a:solidFill>
            <a:srgbClr val="FFC82D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19" name="Villám 18"/>
          <p:cNvSpPr/>
          <p:nvPr/>
        </p:nvSpPr>
        <p:spPr>
          <a:xfrm rot="16779441">
            <a:off x="594173" y="3616022"/>
            <a:ext cx="504000" cy="432048"/>
          </a:xfrm>
          <a:prstGeom prst="lightningBol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cxnSp>
        <p:nvCxnSpPr>
          <p:cNvPr id="20" name="Egyenes összekötő 19"/>
          <p:cNvCxnSpPr/>
          <p:nvPr/>
        </p:nvCxnSpPr>
        <p:spPr>
          <a:xfrm>
            <a:off x="3246719" y="3277033"/>
            <a:ext cx="43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gyenes összekötő 20"/>
          <p:cNvCxnSpPr/>
          <p:nvPr/>
        </p:nvCxnSpPr>
        <p:spPr>
          <a:xfrm>
            <a:off x="3240718" y="3385891"/>
            <a:ext cx="43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gyenes összekötő 21"/>
          <p:cNvCxnSpPr/>
          <p:nvPr/>
        </p:nvCxnSpPr>
        <p:spPr>
          <a:xfrm rot="16200000">
            <a:off x="2728173" y="4219267"/>
            <a:ext cx="43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gyenes összekötő 22"/>
          <p:cNvCxnSpPr/>
          <p:nvPr/>
        </p:nvCxnSpPr>
        <p:spPr>
          <a:xfrm rot="16200000">
            <a:off x="2584718" y="4212551"/>
            <a:ext cx="43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gyenes összekötő 23"/>
          <p:cNvCxnSpPr/>
          <p:nvPr/>
        </p:nvCxnSpPr>
        <p:spPr>
          <a:xfrm rot="16200000">
            <a:off x="2692174" y="1995844"/>
            <a:ext cx="504000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gyenes összekötő 24"/>
          <p:cNvCxnSpPr/>
          <p:nvPr/>
        </p:nvCxnSpPr>
        <p:spPr>
          <a:xfrm rot="16200000">
            <a:off x="2581233" y="2015079"/>
            <a:ext cx="468000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gyenes összekötő 25"/>
          <p:cNvCxnSpPr/>
          <p:nvPr/>
        </p:nvCxnSpPr>
        <p:spPr>
          <a:xfrm rot="16200000" flipV="1">
            <a:off x="2617626" y="1581333"/>
            <a:ext cx="216000" cy="18000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gyenes összekötő 26"/>
          <p:cNvCxnSpPr/>
          <p:nvPr/>
        </p:nvCxnSpPr>
        <p:spPr>
          <a:xfrm rot="16200000" flipV="1">
            <a:off x="2714369" y="1517739"/>
            <a:ext cx="252000" cy="21600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Ellipszis 27"/>
          <p:cNvSpPr/>
          <p:nvPr/>
        </p:nvSpPr>
        <p:spPr>
          <a:xfrm>
            <a:off x="2775029" y="5552261"/>
            <a:ext cx="72000" cy="7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29" name="Ellipszis 28"/>
          <p:cNvSpPr/>
          <p:nvPr/>
        </p:nvSpPr>
        <p:spPr>
          <a:xfrm>
            <a:off x="2911527" y="5552261"/>
            <a:ext cx="72000" cy="7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30" name="Lekerekített téglalap 29"/>
          <p:cNvSpPr/>
          <p:nvPr/>
        </p:nvSpPr>
        <p:spPr>
          <a:xfrm>
            <a:off x="2559454" y="4480092"/>
            <a:ext cx="324000" cy="21602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sz="1000" b="1" dirty="0" smtClean="0">
                <a:solidFill>
                  <a:schemeClr val="tx1"/>
                </a:solidFill>
              </a:rPr>
              <a:t>888</a:t>
            </a:r>
            <a:endParaRPr lang="hu-HU" sz="1000" b="1" dirty="0">
              <a:solidFill>
                <a:schemeClr val="tx1"/>
              </a:solidFill>
            </a:endParaRPr>
          </a:p>
        </p:txBody>
      </p:sp>
      <p:sp>
        <p:nvSpPr>
          <p:cNvPr id="31" name="Lekerekített téglalap 30"/>
          <p:cNvSpPr/>
          <p:nvPr/>
        </p:nvSpPr>
        <p:spPr>
          <a:xfrm>
            <a:off x="2883526" y="4480092"/>
            <a:ext cx="324000" cy="21602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sz="1000" b="1" dirty="0" smtClean="0">
                <a:solidFill>
                  <a:schemeClr val="tx1"/>
                </a:solidFill>
              </a:rPr>
              <a:t>888</a:t>
            </a:r>
            <a:endParaRPr lang="hu-HU" sz="1000" b="1" dirty="0">
              <a:solidFill>
                <a:schemeClr val="tx1"/>
              </a:solidFill>
            </a:endParaRPr>
          </a:p>
        </p:txBody>
      </p:sp>
      <p:sp>
        <p:nvSpPr>
          <p:cNvPr id="32" name="Lefelé nyíl 31"/>
          <p:cNvSpPr/>
          <p:nvPr/>
        </p:nvSpPr>
        <p:spPr>
          <a:xfrm>
            <a:off x="2743225" y="5040254"/>
            <a:ext cx="144016" cy="216024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33" name="Lefelé nyíl 32"/>
          <p:cNvSpPr/>
          <p:nvPr/>
        </p:nvSpPr>
        <p:spPr>
          <a:xfrm flipV="1">
            <a:off x="2879723" y="5032303"/>
            <a:ext cx="144016" cy="216024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34" name="Szövegdoboz 33"/>
          <p:cNvSpPr txBox="1"/>
          <p:nvPr/>
        </p:nvSpPr>
        <p:spPr>
          <a:xfrm>
            <a:off x="2623062" y="4736320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 smtClean="0"/>
              <a:t>kWh</a:t>
            </a:r>
            <a:endParaRPr lang="hu-HU" sz="1200" b="1" dirty="0"/>
          </a:p>
        </p:txBody>
      </p:sp>
      <p:sp>
        <p:nvSpPr>
          <p:cNvPr id="35" name="Kocka 34"/>
          <p:cNvSpPr/>
          <p:nvPr/>
        </p:nvSpPr>
        <p:spPr>
          <a:xfrm>
            <a:off x="3783141" y="2959259"/>
            <a:ext cx="504000" cy="288000"/>
          </a:xfrm>
          <a:prstGeom prst="cube">
            <a:avLst>
              <a:gd name="adj" fmla="val 25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isometricOffAxis2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36" name="Téglalap 35"/>
          <p:cNvSpPr/>
          <p:nvPr/>
        </p:nvSpPr>
        <p:spPr>
          <a:xfrm>
            <a:off x="2671217" y="2527925"/>
            <a:ext cx="432048" cy="2880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cxnSp>
        <p:nvCxnSpPr>
          <p:cNvPr id="37" name="Egyenes összekötő 36"/>
          <p:cNvCxnSpPr/>
          <p:nvPr/>
        </p:nvCxnSpPr>
        <p:spPr>
          <a:xfrm flipV="1">
            <a:off x="2671217" y="2527925"/>
            <a:ext cx="432048" cy="28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Szövegdoboz 37"/>
          <p:cNvSpPr txBox="1"/>
          <p:nvPr/>
        </p:nvSpPr>
        <p:spPr>
          <a:xfrm flipH="1">
            <a:off x="2638964" y="2461501"/>
            <a:ext cx="360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dirty="0" smtClean="0"/>
              <a:t>=</a:t>
            </a:r>
            <a:endParaRPr lang="hu-HU" sz="1600" dirty="0"/>
          </a:p>
        </p:txBody>
      </p:sp>
      <p:sp>
        <p:nvSpPr>
          <p:cNvPr id="39" name="Szövegdoboz 38"/>
          <p:cNvSpPr txBox="1"/>
          <p:nvPr/>
        </p:nvSpPr>
        <p:spPr>
          <a:xfrm flipH="1">
            <a:off x="2847486" y="2543827"/>
            <a:ext cx="360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dirty="0" smtClean="0">
                <a:sym typeface="Symbol"/>
              </a:rPr>
              <a:t></a:t>
            </a:r>
            <a:endParaRPr lang="hu-HU" sz="1600" dirty="0"/>
          </a:p>
        </p:txBody>
      </p:sp>
      <p:sp>
        <p:nvSpPr>
          <p:cNvPr id="40" name="Szövegdoboz 39"/>
          <p:cNvSpPr txBox="1"/>
          <p:nvPr/>
        </p:nvSpPr>
        <p:spPr>
          <a:xfrm>
            <a:off x="150937" y="1932697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400" b="1" dirty="0" smtClean="0"/>
              <a:t>napelem-modul</a:t>
            </a:r>
            <a:endParaRPr lang="hu-HU" sz="1400" b="1" dirty="0"/>
          </a:p>
        </p:txBody>
      </p:sp>
      <p:sp>
        <p:nvSpPr>
          <p:cNvPr id="41" name="Szövegdoboz 40"/>
          <p:cNvSpPr txBox="1"/>
          <p:nvPr/>
        </p:nvSpPr>
        <p:spPr>
          <a:xfrm>
            <a:off x="1735113" y="2383909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dirty="0" smtClean="0"/>
              <a:t>váltó-irányító</a:t>
            </a:r>
            <a:endParaRPr lang="hu-HU" sz="1400" b="1" dirty="0"/>
          </a:p>
        </p:txBody>
      </p:sp>
      <p:sp>
        <p:nvSpPr>
          <p:cNvPr id="42" name="Szövegdoboz 41"/>
          <p:cNvSpPr txBox="1"/>
          <p:nvPr/>
        </p:nvSpPr>
        <p:spPr>
          <a:xfrm>
            <a:off x="1399456" y="3299819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dirty="0" smtClean="0"/>
              <a:t>szabályozó</a:t>
            </a:r>
            <a:endParaRPr lang="hu-HU" sz="1400" b="1" dirty="0"/>
          </a:p>
        </p:txBody>
      </p:sp>
      <p:sp>
        <p:nvSpPr>
          <p:cNvPr id="43" name="Szövegdoboz 42"/>
          <p:cNvSpPr txBox="1"/>
          <p:nvPr/>
        </p:nvSpPr>
        <p:spPr>
          <a:xfrm>
            <a:off x="3390848" y="2239893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400" b="1" dirty="0" smtClean="0"/>
              <a:t>akkumulátor-telep</a:t>
            </a:r>
            <a:endParaRPr lang="hu-HU" sz="1400" b="1" dirty="0"/>
          </a:p>
        </p:txBody>
      </p:sp>
      <p:sp>
        <p:nvSpPr>
          <p:cNvPr id="44" name="Szövegdoboz 43"/>
          <p:cNvSpPr txBox="1"/>
          <p:nvPr/>
        </p:nvSpPr>
        <p:spPr>
          <a:xfrm>
            <a:off x="287002" y="4160256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400" b="1" dirty="0" smtClean="0"/>
              <a:t>villamos fogyasztás</a:t>
            </a:r>
            <a:endParaRPr lang="hu-HU" sz="1400" b="1" dirty="0"/>
          </a:p>
        </p:txBody>
      </p:sp>
      <p:sp>
        <p:nvSpPr>
          <p:cNvPr id="45" name="Szövegdoboz 44"/>
          <p:cNvSpPr txBox="1"/>
          <p:nvPr/>
        </p:nvSpPr>
        <p:spPr>
          <a:xfrm>
            <a:off x="2319128" y="5612475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400" b="1" dirty="0" smtClean="0"/>
              <a:t>hálózat</a:t>
            </a:r>
            <a:endParaRPr lang="hu-HU" sz="1400" b="1" dirty="0"/>
          </a:p>
        </p:txBody>
      </p:sp>
      <p:sp>
        <p:nvSpPr>
          <p:cNvPr id="46" name="Lekerekített téglalap 45"/>
          <p:cNvSpPr/>
          <p:nvPr/>
        </p:nvSpPr>
        <p:spPr>
          <a:xfrm flipV="1">
            <a:off x="4802991" y="1447805"/>
            <a:ext cx="2088000" cy="3744416"/>
          </a:xfrm>
          <a:prstGeom prst="roundRect">
            <a:avLst>
              <a:gd name="adj" fmla="val 36421"/>
            </a:avLst>
          </a:prstGeom>
          <a:gradFill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0"/>
          </a:gradFill>
          <a:ln w="1016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47" name="Lekerekített téglalap 46"/>
          <p:cNvSpPr/>
          <p:nvPr/>
        </p:nvSpPr>
        <p:spPr>
          <a:xfrm flipV="1">
            <a:off x="5248991" y="1584511"/>
            <a:ext cx="1152000" cy="2160000"/>
          </a:xfrm>
          <a:prstGeom prst="roundRect">
            <a:avLst>
              <a:gd name="adj" fmla="val 36421"/>
            </a:avLst>
          </a:prstGeom>
          <a:gradFill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0"/>
          </a:gradFill>
          <a:ln w="1016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48" name="Henger 47"/>
          <p:cNvSpPr/>
          <p:nvPr/>
        </p:nvSpPr>
        <p:spPr>
          <a:xfrm>
            <a:off x="8463133" y="842713"/>
            <a:ext cx="144000" cy="216000"/>
          </a:xfrm>
          <a:prstGeom prst="can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cxnSp>
        <p:nvCxnSpPr>
          <p:cNvPr id="49" name="Alak 48"/>
          <p:cNvCxnSpPr>
            <a:stCxn id="47" idx="2"/>
            <a:endCxn id="48" idx="2"/>
          </p:cNvCxnSpPr>
          <p:nvPr/>
        </p:nvCxnSpPr>
        <p:spPr>
          <a:xfrm rot="5400000" flipH="1" flipV="1">
            <a:off x="6827163" y="-51459"/>
            <a:ext cx="633798" cy="2638142"/>
          </a:xfrm>
          <a:prstGeom prst="bentConnector2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Egyenes összekötő 49"/>
          <p:cNvCxnSpPr/>
          <p:nvPr/>
        </p:nvCxnSpPr>
        <p:spPr>
          <a:xfrm rot="16200000" flipH="1">
            <a:off x="4834907" y="4691053"/>
            <a:ext cx="2023774" cy="14578"/>
          </a:xfrm>
          <a:prstGeom prst="line">
            <a:avLst/>
          </a:prstGeom>
          <a:ln w="76200">
            <a:solidFill>
              <a:srgbClr val="000086"/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Egyenes összekötő 50"/>
          <p:cNvCxnSpPr/>
          <p:nvPr/>
        </p:nvCxnSpPr>
        <p:spPr>
          <a:xfrm rot="5400000">
            <a:off x="5681039" y="1534327"/>
            <a:ext cx="28803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Szövegdoboz 51"/>
          <p:cNvSpPr txBox="1"/>
          <p:nvPr/>
        </p:nvSpPr>
        <p:spPr>
          <a:xfrm>
            <a:off x="5234477" y="3211997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b="1" dirty="0" smtClean="0">
                <a:solidFill>
                  <a:schemeClr val="bg1"/>
                </a:solidFill>
              </a:rPr>
              <a:t>ivóvíz</a:t>
            </a:r>
            <a:endParaRPr lang="hu-HU" sz="1600" b="1" dirty="0">
              <a:solidFill>
                <a:schemeClr val="bg1"/>
              </a:solidFill>
            </a:endParaRPr>
          </a:p>
        </p:txBody>
      </p:sp>
      <p:sp>
        <p:nvSpPr>
          <p:cNvPr id="53" name="Téglalap 52"/>
          <p:cNvSpPr/>
          <p:nvPr/>
        </p:nvSpPr>
        <p:spPr>
          <a:xfrm>
            <a:off x="4980542" y="4592118"/>
            <a:ext cx="720000" cy="144016"/>
          </a:xfrm>
          <a:prstGeom prst="rect">
            <a:avLst/>
          </a:prstGeom>
          <a:gradFill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5400000" scaled="0"/>
          </a:gradFill>
          <a:ln w="95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cxnSp>
        <p:nvCxnSpPr>
          <p:cNvPr id="54" name="Egyenes összekötő 53"/>
          <p:cNvCxnSpPr/>
          <p:nvPr/>
        </p:nvCxnSpPr>
        <p:spPr>
          <a:xfrm>
            <a:off x="3247281" y="3737547"/>
            <a:ext cx="86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Egyenes összekötő 54"/>
          <p:cNvCxnSpPr/>
          <p:nvPr/>
        </p:nvCxnSpPr>
        <p:spPr>
          <a:xfrm>
            <a:off x="3247281" y="3867611"/>
            <a:ext cx="72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Egyenes összekötő 55"/>
          <p:cNvCxnSpPr/>
          <p:nvPr/>
        </p:nvCxnSpPr>
        <p:spPr>
          <a:xfrm>
            <a:off x="4101852" y="4616157"/>
            <a:ext cx="86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Egyenes összekötő 56"/>
          <p:cNvCxnSpPr/>
          <p:nvPr/>
        </p:nvCxnSpPr>
        <p:spPr>
          <a:xfrm>
            <a:off x="3967361" y="4746221"/>
            <a:ext cx="1008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Egyenes összekötő 57"/>
          <p:cNvCxnSpPr/>
          <p:nvPr/>
        </p:nvCxnSpPr>
        <p:spPr>
          <a:xfrm rot="16200000">
            <a:off x="3674387" y="4174632"/>
            <a:ext cx="86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Egyenes összekötő 58"/>
          <p:cNvCxnSpPr/>
          <p:nvPr/>
        </p:nvCxnSpPr>
        <p:spPr>
          <a:xfrm rot="16200000">
            <a:off x="3530932" y="4313659"/>
            <a:ext cx="86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Egyenes összekötő nyíllal 59"/>
          <p:cNvCxnSpPr/>
          <p:nvPr/>
        </p:nvCxnSpPr>
        <p:spPr>
          <a:xfrm rot="10800000" flipH="1">
            <a:off x="4655634" y="4408069"/>
            <a:ext cx="396000" cy="1588"/>
          </a:xfrm>
          <a:prstGeom prst="straightConnector1">
            <a:avLst/>
          </a:prstGeom>
          <a:ln w="3810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zögletes összekötő 60"/>
          <p:cNvCxnSpPr>
            <a:stCxn id="13" idx="3"/>
          </p:cNvCxnSpPr>
          <p:nvPr/>
        </p:nvCxnSpPr>
        <p:spPr>
          <a:xfrm>
            <a:off x="3247201" y="3556592"/>
            <a:ext cx="1368232" cy="843541"/>
          </a:xfrm>
          <a:prstGeom prst="bentConnector3">
            <a:avLst>
              <a:gd name="adj1" fmla="val 78542"/>
            </a:avLst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Szövegdoboz 61"/>
          <p:cNvSpPr txBox="1"/>
          <p:nvPr/>
        </p:nvSpPr>
        <p:spPr>
          <a:xfrm>
            <a:off x="5767561" y="4184109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b="1" dirty="0" smtClean="0">
                <a:solidFill>
                  <a:schemeClr val="bg1"/>
                </a:solidFill>
              </a:rPr>
              <a:t>fűtővíz</a:t>
            </a:r>
            <a:endParaRPr lang="hu-HU" sz="1600" b="1" dirty="0">
              <a:solidFill>
                <a:schemeClr val="bg1"/>
              </a:solidFill>
            </a:endParaRPr>
          </a:p>
        </p:txBody>
      </p:sp>
      <p:sp>
        <p:nvSpPr>
          <p:cNvPr id="63" name="Szövegdoboz 62"/>
          <p:cNvSpPr txBox="1"/>
          <p:nvPr/>
        </p:nvSpPr>
        <p:spPr>
          <a:xfrm>
            <a:off x="4884415" y="4731598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400" b="1" dirty="0" smtClean="0">
                <a:solidFill>
                  <a:schemeClr val="bg1"/>
                </a:solidFill>
              </a:rPr>
              <a:t>fűtőrúd</a:t>
            </a:r>
            <a:endParaRPr lang="hu-HU" sz="1400" b="1" dirty="0">
              <a:solidFill>
                <a:schemeClr val="bg1"/>
              </a:solidFill>
            </a:endParaRPr>
          </a:p>
        </p:txBody>
      </p:sp>
      <p:cxnSp>
        <p:nvCxnSpPr>
          <p:cNvPr id="64" name="Egyenes összekötő 63"/>
          <p:cNvCxnSpPr/>
          <p:nvPr/>
        </p:nvCxnSpPr>
        <p:spPr>
          <a:xfrm rot="5400000">
            <a:off x="8238650" y="1194238"/>
            <a:ext cx="360000" cy="108000"/>
          </a:xfrm>
          <a:prstGeom prst="line">
            <a:avLst/>
          </a:prstGeom>
          <a:ln>
            <a:solidFill>
              <a:schemeClr val="tx1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Egyenes összekötő 64"/>
          <p:cNvCxnSpPr/>
          <p:nvPr/>
        </p:nvCxnSpPr>
        <p:spPr>
          <a:xfrm rot="16200000" flipH="1">
            <a:off x="8466839" y="1204280"/>
            <a:ext cx="360000" cy="10800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Egyenes összekötő 65"/>
          <p:cNvCxnSpPr/>
          <p:nvPr/>
        </p:nvCxnSpPr>
        <p:spPr>
          <a:xfrm rot="16200000" flipH="1">
            <a:off x="8403823" y="1231241"/>
            <a:ext cx="360000" cy="5400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Egyenes összekötő 66"/>
          <p:cNvCxnSpPr/>
          <p:nvPr/>
        </p:nvCxnSpPr>
        <p:spPr>
          <a:xfrm rot="5400000">
            <a:off x="8303240" y="1231240"/>
            <a:ext cx="360000" cy="5400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Lekerekített téglalap 67"/>
          <p:cNvSpPr/>
          <p:nvPr/>
        </p:nvSpPr>
        <p:spPr>
          <a:xfrm>
            <a:off x="7668344" y="1726312"/>
            <a:ext cx="936104" cy="1224136"/>
          </a:xfrm>
          <a:prstGeom prst="roundRect">
            <a:avLst/>
          </a:prstGeom>
          <a:gradFill flip="none" rotWithShape="1"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path path="shape">
              <a:fillToRect l="50000" t="50000" r="50000" b="50000"/>
            </a:path>
            <a:tileRect/>
          </a:gradFill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69" name="Téglalap 68"/>
          <p:cNvSpPr/>
          <p:nvPr/>
        </p:nvSpPr>
        <p:spPr>
          <a:xfrm>
            <a:off x="7999809" y="2599933"/>
            <a:ext cx="288032" cy="288032"/>
          </a:xfrm>
          <a:prstGeom prst="rect">
            <a:avLst/>
          </a:prstGeom>
          <a:solidFill>
            <a:srgbClr val="FFFF8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70" name="Szabadkézi sokszög 69"/>
          <p:cNvSpPr/>
          <p:nvPr/>
        </p:nvSpPr>
        <p:spPr>
          <a:xfrm>
            <a:off x="8054529" y="2660505"/>
            <a:ext cx="185737" cy="227013"/>
          </a:xfrm>
          <a:custGeom>
            <a:avLst/>
            <a:gdLst>
              <a:gd name="connsiteX0" fmla="*/ 57150 w 185737"/>
              <a:gd name="connsiteY0" fmla="*/ 223838 h 227013"/>
              <a:gd name="connsiteX1" fmla="*/ 42862 w 185737"/>
              <a:gd name="connsiteY1" fmla="*/ 195263 h 227013"/>
              <a:gd name="connsiteX2" fmla="*/ 28575 w 185737"/>
              <a:gd name="connsiteY2" fmla="*/ 185738 h 227013"/>
              <a:gd name="connsiteX3" fmla="*/ 14287 w 185737"/>
              <a:gd name="connsiteY3" fmla="*/ 157163 h 227013"/>
              <a:gd name="connsiteX4" fmla="*/ 0 w 185737"/>
              <a:gd name="connsiteY4" fmla="*/ 147638 h 227013"/>
              <a:gd name="connsiteX5" fmla="*/ 14287 w 185737"/>
              <a:gd name="connsiteY5" fmla="*/ 142875 h 227013"/>
              <a:gd name="connsiteX6" fmla="*/ 42862 w 185737"/>
              <a:gd name="connsiteY6" fmla="*/ 152400 h 227013"/>
              <a:gd name="connsiteX7" fmla="*/ 33337 w 185737"/>
              <a:gd name="connsiteY7" fmla="*/ 109538 h 227013"/>
              <a:gd name="connsiteX8" fmla="*/ 28575 w 185737"/>
              <a:gd name="connsiteY8" fmla="*/ 95250 h 227013"/>
              <a:gd name="connsiteX9" fmla="*/ 33337 w 185737"/>
              <a:gd name="connsiteY9" fmla="*/ 80963 h 227013"/>
              <a:gd name="connsiteX10" fmla="*/ 61912 w 185737"/>
              <a:gd name="connsiteY10" fmla="*/ 100013 h 227013"/>
              <a:gd name="connsiteX11" fmla="*/ 71437 w 185737"/>
              <a:gd name="connsiteY11" fmla="*/ 114300 h 227013"/>
              <a:gd name="connsiteX12" fmla="*/ 76200 w 185737"/>
              <a:gd name="connsiteY12" fmla="*/ 71438 h 227013"/>
              <a:gd name="connsiteX13" fmla="*/ 85725 w 185737"/>
              <a:gd name="connsiteY13" fmla="*/ 0 h 227013"/>
              <a:gd name="connsiteX14" fmla="*/ 95250 w 185737"/>
              <a:gd name="connsiteY14" fmla="*/ 47625 h 227013"/>
              <a:gd name="connsiteX15" fmla="*/ 104775 w 185737"/>
              <a:gd name="connsiteY15" fmla="*/ 76200 h 227013"/>
              <a:gd name="connsiteX16" fmla="*/ 128587 w 185737"/>
              <a:gd name="connsiteY16" fmla="*/ 52388 h 227013"/>
              <a:gd name="connsiteX17" fmla="*/ 152400 w 185737"/>
              <a:gd name="connsiteY17" fmla="*/ 33338 h 227013"/>
              <a:gd name="connsiteX18" fmla="*/ 138112 w 185737"/>
              <a:gd name="connsiteY18" fmla="*/ 95250 h 227013"/>
              <a:gd name="connsiteX19" fmla="*/ 133350 w 185737"/>
              <a:gd name="connsiteY19" fmla="*/ 109538 h 227013"/>
              <a:gd name="connsiteX20" fmla="*/ 142875 w 185737"/>
              <a:gd name="connsiteY20" fmla="*/ 123825 h 227013"/>
              <a:gd name="connsiteX21" fmla="*/ 157162 w 185737"/>
              <a:gd name="connsiteY21" fmla="*/ 128588 h 227013"/>
              <a:gd name="connsiteX22" fmla="*/ 171450 w 185737"/>
              <a:gd name="connsiteY22" fmla="*/ 138113 h 227013"/>
              <a:gd name="connsiteX23" fmla="*/ 166687 w 185737"/>
              <a:gd name="connsiteY23" fmla="*/ 152400 h 227013"/>
              <a:gd name="connsiteX24" fmla="*/ 152400 w 185737"/>
              <a:gd name="connsiteY24" fmla="*/ 157163 h 227013"/>
              <a:gd name="connsiteX25" fmla="*/ 157162 w 185737"/>
              <a:gd name="connsiteY25" fmla="*/ 171450 h 227013"/>
              <a:gd name="connsiteX26" fmla="*/ 185737 w 185737"/>
              <a:gd name="connsiteY26" fmla="*/ 185738 h 227013"/>
              <a:gd name="connsiteX27" fmla="*/ 171450 w 185737"/>
              <a:gd name="connsiteY27" fmla="*/ 195263 h 227013"/>
              <a:gd name="connsiteX28" fmla="*/ 138112 w 185737"/>
              <a:gd name="connsiteY28" fmla="*/ 204788 h 227013"/>
              <a:gd name="connsiteX29" fmla="*/ 123825 w 185737"/>
              <a:gd name="connsiteY29" fmla="*/ 214313 h 227013"/>
              <a:gd name="connsiteX30" fmla="*/ 52387 w 185737"/>
              <a:gd name="connsiteY30" fmla="*/ 214313 h 227013"/>
              <a:gd name="connsiteX31" fmla="*/ 57150 w 185737"/>
              <a:gd name="connsiteY31" fmla="*/ 223838 h 227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737" h="227013">
                <a:moveTo>
                  <a:pt x="57150" y="223838"/>
                </a:moveTo>
                <a:cubicBezTo>
                  <a:pt x="55563" y="220663"/>
                  <a:pt x="52094" y="204495"/>
                  <a:pt x="42862" y="195263"/>
                </a:cubicBezTo>
                <a:cubicBezTo>
                  <a:pt x="38815" y="191216"/>
                  <a:pt x="33337" y="188913"/>
                  <a:pt x="28575" y="185738"/>
                </a:cubicBezTo>
                <a:cubicBezTo>
                  <a:pt x="24701" y="174117"/>
                  <a:pt x="23519" y="166395"/>
                  <a:pt x="14287" y="157163"/>
                </a:cubicBezTo>
                <a:cubicBezTo>
                  <a:pt x="10240" y="153116"/>
                  <a:pt x="4762" y="150813"/>
                  <a:pt x="0" y="147638"/>
                </a:cubicBezTo>
                <a:cubicBezTo>
                  <a:pt x="4762" y="146050"/>
                  <a:pt x="9298" y="142321"/>
                  <a:pt x="14287" y="142875"/>
                </a:cubicBezTo>
                <a:cubicBezTo>
                  <a:pt x="24266" y="143984"/>
                  <a:pt x="42862" y="152400"/>
                  <a:pt x="42862" y="152400"/>
                </a:cubicBezTo>
                <a:cubicBezTo>
                  <a:pt x="39586" y="136018"/>
                  <a:pt x="37824" y="125242"/>
                  <a:pt x="33337" y="109538"/>
                </a:cubicBezTo>
                <a:cubicBezTo>
                  <a:pt x="31958" y="104711"/>
                  <a:pt x="30162" y="100013"/>
                  <a:pt x="28575" y="95250"/>
                </a:cubicBezTo>
                <a:cubicBezTo>
                  <a:pt x="30162" y="90488"/>
                  <a:pt x="28368" y="80253"/>
                  <a:pt x="33337" y="80963"/>
                </a:cubicBezTo>
                <a:cubicBezTo>
                  <a:pt x="44670" y="82582"/>
                  <a:pt x="61912" y="100013"/>
                  <a:pt x="61912" y="100013"/>
                </a:cubicBezTo>
                <a:cubicBezTo>
                  <a:pt x="65087" y="104775"/>
                  <a:pt x="68877" y="119419"/>
                  <a:pt x="71437" y="114300"/>
                </a:cubicBezTo>
                <a:cubicBezTo>
                  <a:pt x="77866" y="101442"/>
                  <a:pt x="74770" y="85742"/>
                  <a:pt x="76200" y="71438"/>
                </a:cubicBezTo>
                <a:cubicBezTo>
                  <a:pt x="82448" y="8958"/>
                  <a:pt x="76375" y="37395"/>
                  <a:pt x="85725" y="0"/>
                </a:cubicBezTo>
                <a:cubicBezTo>
                  <a:pt x="88944" y="19318"/>
                  <a:pt x="89920" y="29858"/>
                  <a:pt x="95250" y="47625"/>
                </a:cubicBezTo>
                <a:cubicBezTo>
                  <a:pt x="98135" y="57242"/>
                  <a:pt x="104775" y="76200"/>
                  <a:pt x="104775" y="76200"/>
                </a:cubicBezTo>
                <a:cubicBezTo>
                  <a:pt x="130178" y="38097"/>
                  <a:pt x="96835" y="84141"/>
                  <a:pt x="128587" y="52388"/>
                </a:cubicBezTo>
                <a:cubicBezTo>
                  <a:pt x="150128" y="30846"/>
                  <a:pt x="124585" y="42608"/>
                  <a:pt x="152400" y="33338"/>
                </a:cubicBezTo>
                <a:cubicBezTo>
                  <a:pt x="146216" y="76618"/>
                  <a:pt x="151187" y="56023"/>
                  <a:pt x="138112" y="95250"/>
                </a:cubicBezTo>
                <a:lnTo>
                  <a:pt x="133350" y="109538"/>
                </a:lnTo>
                <a:cubicBezTo>
                  <a:pt x="136525" y="114300"/>
                  <a:pt x="138406" y="120249"/>
                  <a:pt x="142875" y="123825"/>
                </a:cubicBezTo>
                <a:cubicBezTo>
                  <a:pt x="146795" y="126961"/>
                  <a:pt x="152672" y="126343"/>
                  <a:pt x="157162" y="128588"/>
                </a:cubicBezTo>
                <a:cubicBezTo>
                  <a:pt x="162282" y="131148"/>
                  <a:pt x="166687" y="134938"/>
                  <a:pt x="171450" y="138113"/>
                </a:cubicBezTo>
                <a:cubicBezTo>
                  <a:pt x="169862" y="142875"/>
                  <a:pt x="170237" y="148850"/>
                  <a:pt x="166687" y="152400"/>
                </a:cubicBezTo>
                <a:cubicBezTo>
                  <a:pt x="163137" y="155950"/>
                  <a:pt x="154645" y="152673"/>
                  <a:pt x="152400" y="157163"/>
                </a:cubicBezTo>
                <a:cubicBezTo>
                  <a:pt x="150155" y="161653"/>
                  <a:pt x="154026" y="167530"/>
                  <a:pt x="157162" y="171450"/>
                </a:cubicBezTo>
                <a:cubicBezTo>
                  <a:pt x="163876" y="179842"/>
                  <a:pt x="176326" y="182601"/>
                  <a:pt x="185737" y="185738"/>
                </a:cubicBezTo>
                <a:cubicBezTo>
                  <a:pt x="180975" y="188913"/>
                  <a:pt x="176569" y="192703"/>
                  <a:pt x="171450" y="195263"/>
                </a:cubicBezTo>
                <a:cubicBezTo>
                  <a:pt x="164622" y="198677"/>
                  <a:pt x="144209" y="203264"/>
                  <a:pt x="138112" y="204788"/>
                </a:cubicBezTo>
                <a:cubicBezTo>
                  <a:pt x="133350" y="207963"/>
                  <a:pt x="128944" y="211753"/>
                  <a:pt x="123825" y="214313"/>
                </a:cubicBezTo>
                <a:cubicBezTo>
                  <a:pt x="101550" y="225450"/>
                  <a:pt x="75898" y="218232"/>
                  <a:pt x="52387" y="214313"/>
                </a:cubicBezTo>
                <a:cubicBezTo>
                  <a:pt x="50821" y="214052"/>
                  <a:pt x="58737" y="227013"/>
                  <a:pt x="57150" y="223838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cxnSp>
        <p:nvCxnSpPr>
          <p:cNvPr id="71" name="Egyenes összekötő 70"/>
          <p:cNvCxnSpPr/>
          <p:nvPr/>
        </p:nvCxnSpPr>
        <p:spPr>
          <a:xfrm rot="10800000" flipV="1">
            <a:off x="6722819" y="1940851"/>
            <a:ext cx="936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Lekerekített téglalap 72"/>
          <p:cNvSpPr/>
          <p:nvPr/>
        </p:nvSpPr>
        <p:spPr>
          <a:xfrm>
            <a:off x="7889697" y="4112181"/>
            <a:ext cx="108000" cy="720000"/>
          </a:xfrm>
          <a:prstGeom prst="roundRect">
            <a:avLst>
              <a:gd name="adj" fmla="val 29895"/>
            </a:avLst>
          </a:prstGeom>
          <a:gradFill flip="none" rotWithShape="1">
            <a:gsLst>
              <a:gs pos="0">
                <a:srgbClr val="FFFFBD">
                  <a:shade val="30000"/>
                  <a:satMod val="115000"/>
                </a:srgbClr>
              </a:gs>
              <a:gs pos="50000">
                <a:srgbClr val="FFFFBD">
                  <a:shade val="67500"/>
                  <a:satMod val="115000"/>
                </a:srgbClr>
              </a:gs>
              <a:gs pos="100000">
                <a:srgbClr val="FFFFBD">
                  <a:shade val="100000"/>
                  <a:satMod val="115000"/>
                </a:srgbClr>
              </a:gs>
            </a:gsLst>
            <a:lin ang="0" scaled="1"/>
            <a:tileRect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74" name="Lekerekített téglalap 73"/>
          <p:cNvSpPr/>
          <p:nvPr/>
        </p:nvSpPr>
        <p:spPr>
          <a:xfrm>
            <a:off x="7995046" y="4112181"/>
            <a:ext cx="108000" cy="720000"/>
          </a:xfrm>
          <a:prstGeom prst="roundRect">
            <a:avLst>
              <a:gd name="adj" fmla="val 29895"/>
            </a:avLst>
          </a:prstGeom>
          <a:gradFill flip="none" rotWithShape="1">
            <a:gsLst>
              <a:gs pos="0">
                <a:srgbClr val="FFFFBD">
                  <a:shade val="30000"/>
                  <a:satMod val="115000"/>
                </a:srgbClr>
              </a:gs>
              <a:gs pos="50000">
                <a:srgbClr val="FFFFBD">
                  <a:shade val="67500"/>
                  <a:satMod val="115000"/>
                </a:srgbClr>
              </a:gs>
              <a:gs pos="100000">
                <a:srgbClr val="FFFFBD">
                  <a:shade val="100000"/>
                  <a:satMod val="115000"/>
                </a:srgbClr>
              </a:gs>
            </a:gsLst>
            <a:lin ang="0" scaled="1"/>
            <a:tileRect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75" name="Lekerekített téglalap 74"/>
          <p:cNvSpPr/>
          <p:nvPr/>
        </p:nvSpPr>
        <p:spPr>
          <a:xfrm>
            <a:off x="8100958" y="4112181"/>
            <a:ext cx="108000" cy="720000"/>
          </a:xfrm>
          <a:prstGeom prst="roundRect">
            <a:avLst>
              <a:gd name="adj" fmla="val 29895"/>
            </a:avLst>
          </a:prstGeom>
          <a:gradFill flip="none" rotWithShape="1">
            <a:gsLst>
              <a:gs pos="0">
                <a:srgbClr val="FFFFBD">
                  <a:shade val="30000"/>
                  <a:satMod val="115000"/>
                </a:srgbClr>
              </a:gs>
              <a:gs pos="50000">
                <a:srgbClr val="FFFFBD">
                  <a:shade val="67500"/>
                  <a:satMod val="115000"/>
                </a:srgbClr>
              </a:gs>
              <a:gs pos="100000">
                <a:srgbClr val="FFFFBD">
                  <a:shade val="100000"/>
                  <a:satMod val="115000"/>
                </a:srgbClr>
              </a:gs>
            </a:gsLst>
            <a:lin ang="0" scaled="1"/>
            <a:tileRect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76" name="Lekerekített téglalap 75"/>
          <p:cNvSpPr/>
          <p:nvPr/>
        </p:nvSpPr>
        <p:spPr>
          <a:xfrm>
            <a:off x="8206307" y="4112181"/>
            <a:ext cx="108000" cy="720000"/>
          </a:xfrm>
          <a:prstGeom prst="roundRect">
            <a:avLst>
              <a:gd name="adj" fmla="val 29895"/>
            </a:avLst>
          </a:prstGeom>
          <a:gradFill flip="none" rotWithShape="1">
            <a:gsLst>
              <a:gs pos="0">
                <a:srgbClr val="FFFFBD">
                  <a:shade val="30000"/>
                  <a:satMod val="115000"/>
                </a:srgbClr>
              </a:gs>
              <a:gs pos="50000">
                <a:srgbClr val="FFFFBD">
                  <a:shade val="67500"/>
                  <a:satMod val="115000"/>
                </a:srgbClr>
              </a:gs>
              <a:gs pos="100000">
                <a:srgbClr val="FFFFBD">
                  <a:shade val="100000"/>
                  <a:satMod val="115000"/>
                </a:srgbClr>
              </a:gs>
            </a:gsLst>
            <a:lin ang="0" scaled="1"/>
            <a:tileRect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77" name="Lekerekített téglalap 76"/>
          <p:cNvSpPr/>
          <p:nvPr/>
        </p:nvSpPr>
        <p:spPr>
          <a:xfrm>
            <a:off x="8316982" y="4112181"/>
            <a:ext cx="108000" cy="720000"/>
          </a:xfrm>
          <a:prstGeom prst="roundRect">
            <a:avLst>
              <a:gd name="adj" fmla="val 29895"/>
            </a:avLst>
          </a:prstGeom>
          <a:gradFill flip="none" rotWithShape="1">
            <a:gsLst>
              <a:gs pos="0">
                <a:srgbClr val="FFFFBD">
                  <a:shade val="30000"/>
                  <a:satMod val="115000"/>
                </a:srgbClr>
              </a:gs>
              <a:gs pos="50000">
                <a:srgbClr val="FFFFBD">
                  <a:shade val="67500"/>
                  <a:satMod val="115000"/>
                </a:srgbClr>
              </a:gs>
              <a:gs pos="100000">
                <a:srgbClr val="FFFFBD">
                  <a:shade val="100000"/>
                  <a:satMod val="115000"/>
                </a:srgbClr>
              </a:gs>
            </a:gsLst>
            <a:lin ang="0" scaled="1"/>
            <a:tileRect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78" name="Lekerekített téglalap 77"/>
          <p:cNvSpPr/>
          <p:nvPr/>
        </p:nvSpPr>
        <p:spPr>
          <a:xfrm>
            <a:off x="8422331" y="4112181"/>
            <a:ext cx="108000" cy="720000"/>
          </a:xfrm>
          <a:prstGeom prst="roundRect">
            <a:avLst>
              <a:gd name="adj" fmla="val 29895"/>
            </a:avLst>
          </a:prstGeom>
          <a:gradFill flip="none" rotWithShape="1">
            <a:gsLst>
              <a:gs pos="0">
                <a:srgbClr val="FFFFBD">
                  <a:shade val="30000"/>
                  <a:satMod val="115000"/>
                </a:srgbClr>
              </a:gs>
              <a:gs pos="50000">
                <a:srgbClr val="FFFFBD">
                  <a:shade val="67500"/>
                  <a:satMod val="115000"/>
                </a:srgbClr>
              </a:gs>
              <a:gs pos="100000">
                <a:srgbClr val="FFFFBD">
                  <a:shade val="100000"/>
                  <a:satMod val="115000"/>
                </a:srgbClr>
              </a:gs>
            </a:gsLst>
            <a:lin ang="0" scaled="1"/>
            <a:tileRect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79" name="Lekerekített téglalap 78"/>
          <p:cNvSpPr/>
          <p:nvPr/>
        </p:nvSpPr>
        <p:spPr>
          <a:xfrm>
            <a:off x="8528243" y="4112181"/>
            <a:ext cx="108000" cy="720000"/>
          </a:xfrm>
          <a:prstGeom prst="roundRect">
            <a:avLst>
              <a:gd name="adj" fmla="val 29895"/>
            </a:avLst>
          </a:prstGeom>
          <a:gradFill flip="none" rotWithShape="1">
            <a:gsLst>
              <a:gs pos="0">
                <a:srgbClr val="FFFFBD">
                  <a:shade val="30000"/>
                  <a:satMod val="115000"/>
                </a:srgbClr>
              </a:gs>
              <a:gs pos="50000">
                <a:srgbClr val="FFFFBD">
                  <a:shade val="67500"/>
                  <a:satMod val="115000"/>
                </a:srgbClr>
              </a:gs>
              <a:gs pos="100000">
                <a:srgbClr val="FFFFBD">
                  <a:shade val="100000"/>
                  <a:satMod val="115000"/>
                </a:srgbClr>
              </a:gs>
            </a:gsLst>
            <a:lin ang="0" scaled="1"/>
            <a:tileRect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80" name="Lekerekített téglalap 79"/>
          <p:cNvSpPr/>
          <p:nvPr/>
        </p:nvSpPr>
        <p:spPr>
          <a:xfrm>
            <a:off x="8636267" y="4112181"/>
            <a:ext cx="108000" cy="720000"/>
          </a:xfrm>
          <a:prstGeom prst="roundRect">
            <a:avLst>
              <a:gd name="adj" fmla="val 29895"/>
            </a:avLst>
          </a:prstGeom>
          <a:gradFill flip="none" rotWithShape="1">
            <a:gsLst>
              <a:gs pos="0">
                <a:srgbClr val="FFFFBD">
                  <a:shade val="30000"/>
                  <a:satMod val="115000"/>
                </a:srgbClr>
              </a:gs>
              <a:gs pos="50000">
                <a:srgbClr val="FFFFBD">
                  <a:shade val="67500"/>
                  <a:satMod val="115000"/>
                </a:srgbClr>
              </a:gs>
              <a:gs pos="100000">
                <a:srgbClr val="FFFFBD">
                  <a:shade val="100000"/>
                  <a:satMod val="115000"/>
                </a:srgbClr>
              </a:gs>
            </a:gsLst>
            <a:lin ang="0" scaled="1"/>
            <a:tileRect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81" name="Lekerekített téglalap 80"/>
          <p:cNvSpPr/>
          <p:nvPr/>
        </p:nvSpPr>
        <p:spPr>
          <a:xfrm>
            <a:off x="8742179" y="4112181"/>
            <a:ext cx="108000" cy="720000"/>
          </a:xfrm>
          <a:prstGeom prst="roundRect">
            <a:avLst>
              <a:gd name="adj" fmla="val 29895"/>
            </a:avLst>
          </a:prstGeom>
          <a:gradFill flip="none" rotWithShape="1">
            <a:gsLst>
              <a:gs pos="0">
                <a:srgbClr val="FFFFBD">
                  <a:shade val="30000"/>
                  <a:satMod val="115000"/>
                </a:srgbClr>
              </a:gs>
              <a:gs pos="50000">
                <a:srgbClr val="FFFFBD">
                  <a:shade val="67500"/>
                  <a:satMod val="115000"/>
                </a:srgbClr>
              </a:gs>
              <a:gs pos="100000">
                <a:srgbClr val="FFFFBD">
                  <a:shade val="100000"/>
                  <a:satMod val="115000"/>
                </a:srgbClr>
              </a:gs>
            </a:gsLst>
            <a:lin ang="0" scaled="1"/>
            <a:tileRect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cxnSp>
        <p:nvCxnSpPr>
          <p:cNvPr id="82" name="Egyenes összekötő 81"/>
          <p:cNvCxnSpPr/>
          <p:nvPr/>
        </p:nvCxnSpPr>
        <p:spPr>
          <a:xfrm rot="10800000" flipV="1">
            <a:off x="6703785" y="4745314"/>
            <a:ext cx="1080000" cy="0"/>
          </a:xfrm>
          <a:prstGeom prst="line">
            <a:avLst/>
          </a:prstGeom>
          <a:ln w="76200">
            <a:solidFill>
              <a:srgbClr val="0000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églalap 82"/>
          <p:cNvSpPr/>
          <p:nvPr/>
        </p:nvSpPr>
        <p:spPr>
          <a:xfrm>
            <a:off x="7668344" y="4136484"/>
            <a:ext cx="108000" cy="1080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84" name="Téglalap 83"/>
          <p:cNvSpPr/>
          <p:nvPr/>
        </p:nvSpPr>
        <p:spPr>
          <a:xfrm>
            <a:off x="6703665" y="2239893"/>
            <a:ext cx="108000" cy="108000"/>
          </a:xfrm>
          <a:prstGeom prst="rect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cxnSp>
        <p:nvCxnSpPr>
          <p:cNvPr id="85" name="Szögletes összekötő 84"/>
          <p:cNvCxnSpPr>
            <a:stCxn id="84" idx="3"/>
            <a:endCxn id="83" idx="1"/>
          </p:cNvCxnSpPr>
          <p:nvPr/>
        </p:nvCxnSpPr>
        <p:spPr>
          <a:xfrm>
            <a:off x="6811665" y="2293893"/>
            <a:ext cx="856679" cy="1896591"/>
          </a:xfrm>
          <a:prstGeom prst="bentConnector3">
            <a:avLst>
              <a:gd name="adj1" fmla="val 50000"/>
            </a:avLst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Egyenes összekötő 85"/>
          <p:cNvCxnSpPr/>
          <p:nvPr/>
        </p:nvCxnSpPr>
        <p:spPr>
          <a:xfrm rot="10800000" flipV="1">
            <a:off x="6830659" y="2696324"/>
            <a:ext cx="324000" cy="0"/>
          </a:xfrm>
          <a:prstGeom prst="line">
            <a:avLst/>
          </a:prstGeom>
          <a:ln w="76200">
            <a:solidFill>
              <a:srgbClr val="CC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Egyenes összekötő 86"/>
          <p:cNvCxnSpPr/>
          <p:nvPr/>
        </p:nvCxnSpPr>
        <p:spPr>
          <a:xfrm rot="10800000" flipV="1">
            <a:off x="7334819" y="2700516"/>
            <a:ext cx="324000" cy="0"/>
          </a:xfrm>
          <a:prstGeom prst="line">
            <a:avLst/>
          </a:prstGeom>
          <a:ln w="76200">
            <a:solidFill>
              <a:srgbClr val="CC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Egyenes összekötő nyíllal 87"/>
          <p:cNvCxnSpPr/>
          <p:nvPr/>
        </p:nvCxnSpPr>
        <p:spPr>
          <a:xfrm rot="10800000">
            <a:off x="6739713" y="2133977"/>
            <a:ext cx="396000" cy="1588"/>
          </a:xfrm>
          <a:prstGeom prst="straightConnector1">
            <a:avLst/>
          </a:prstGeom>
          <a:ln w="3810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Egyenes összekötő 88"/>
          <p:cNvCxnSpPr/>
          <p:nvPr/>
        </p:nvCxnSpPr>
        <p:spPr>
          <a:xfrm>
            <a:off x="7198196" y="2139310"/>
            <a:ext cx="432048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Ellipszis 89"/>
          <p:cNvSpPr/>
          <p:nvPr/>
        </p:nvSpPr>
        <p:spPr>
          <a:xfrm>
            <a:off x="7063705" y="3162280"/>
            <a:ext cx="360000" cy="36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91" name="Háromszög 90"/>
          <p:cNvSpPr/>
          <p:nvPr/>
        </p:nvSpPr>
        <p:spPr>
          <a:xfrm flipV="1">
            <a:off x="7135713" y="3262519"/>
            <a:ext cx="216024" cy="216024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92" name="Ellipszis 91"/>
          <p:cNvSpPr/>
          <p:nvPr/>
        </p:nvSpPr>
        <p:spPr>
          <a:xfrm>
            <a:off x="7168480" y="1735837"/>
            <a:ext cx="360000" cy="36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93" name="Háromszög 92"/>
          <p:cNvSpPr/>
          <p:nvPr/>
        </p:nvSpPr>
        <p:spPr>
          <a:xfrm rot="5400000" flipH="1" flipV="1">
            <a:off x="7216449" y="1817370"/>
            <a:ext cx="216024" cy="216024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cxnSp>
        <p:nvCxnSpPr>
          <p:cNvPr id="94" name="Alak 93"/>
          <p:cNvCxnSpPr>
            <a:stCxn id="90" idx="6"/>
            <a:endCxn id="68" idx="2"/>
          </p:cNvCxnSpPr>
          <p:nvPr/>
        </p:nvCxnSpPr>
        <p:spPr>
          <a:xfrm flipV="1">
            <a:off x="7423705" y="2950448"/>
            <a:ext cx="712691" cy="391832"/>
          </a:xfrm>
          <a:prstGeom prst="bentConnector2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Szövegdoboz 94"/>
          <p:cNvSpPr txBox="1"/>
          <p:nvPr/>
        </p:nvSpPr>
        <p:spPr>
          <a:xfrm>
            <a:off x="7740352" y="4812436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400" b="1" dirty="0" smtClean="0"/>
              <a:t>fűtés</a:t>
            </a:r>
            <a:endParaRPr lang="hu-HU" sz="1400" b="1" dirty="0"/>
          </a:p>
        </p:txBody>
      </p:sp>
      <p:sp>
        <p:nvSpPr>
          <p:cNvPr id="96" name="Szövegdoboz 95"/>
          <p:cNvSpPr txBox="1"/>
          <p:nvPr/>
        </p:nvSpPr>
        <p:spPr>
          <a:xfrm>
            <a:off x="7558236" y="1750000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400" b="1" dirty="0" smtClean="0">
                <a:solidFill>
                  <a:schemeClr val="bg1"/>
                </a:solidFill>
              </a:rPr>
              <a:t>kazán</a:t>
            </a:r>
            <a:endParaRPr lang="hu-HU" sz="1400" b="1" dirty="0">
              <a:solidFill>
                <a:schemeClr val="bg1"/>
              </a:solidFill>
            </a:endParaRPr>
          </a:p>
        </p:txBody>
      </p:sp>
      <p:sp>
        <p:nvSpPr>
          <p:cNvPr id="97" name="Szövegdoboz 96"/>
          <p:cNvSpPr txBox="1"/>
          <p:nvPr/>
        </p:nvSpPr>
        <p:spPr>
          <a:xfrm>
            <a:off x="4615433" y="852577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400" b="1" dirty="0" smtClean="0"/>
              <a:t>kombinált hőtároló</a:t>
            </a:r>
            <a:endParaRPr lang="hu-HU" sz="1400" b="1" dirty="0"/>
          </a:p>
        </p:txBody>
      </p:sp>
      <p:sp>
        <p:nvSpPr>
          <p:cNvPr id="72" name="Lekerekített téglalap 71"/>
          <p:cNvSpPr/>
          <p:nvPr/>
        </p:nvSpPr>
        <p:spPr>
          <a:xfrm>
            <a:off x="7783785" y="4112181"/>
            <a:ext cx="108000" cy="720000"/>
          </a:xfrm>
          <a:prstGeom prst="roundRect">
            <a:avLst>
              <a:gd name="adj" fmla="val 29895"/>
            </a:avLst>
          </a:prstGeom>
          <a:gradFill flip="none" rotWithShape="1">
            <a:gsLst>
              <a:gs pos="0">
                <a:srgbClr val="FFFFBD">
                  <a:shade val="30000"/>
                  <a:satMod val="115000"/>
                </a:srgbClr>
              </a:gs>
              <a:gs pos="50000">
                <a:srgbClr val="FFFFBD">
                  <a:shade val="67500"/>
                  <a:satMod val="115000"/>
                </a:srgbClr>
              </a:gs>
              <a:gs pos="100000">
                <a:srgbClr val="FFFFBD">
                  <a:shade val="100000"/>
                  <a:satMod val="115000"/>
                </a:srgbClr>
              </a:gs>
            </a:gsLst>
            <a:lin ang="0" scaled="1"/>
            <a:tileRect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</p:spTree>
  </p:cSld>
  <p:clrMapOvr>
    <a:masterClrMapping/>
  </p:clrMapOvr>
  <p:transition spd="slow" advClick="0" advTm="40000">
    <p:circl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25. Egyensúly a hálózati villamos energia árával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Szövegdoboz 3"/>
          <p:cNvSpPr txBox="1"/>
          <p:nvPr/>
        </p:nvSpPr>
        <p:spPr>
          <a:xfrm>
            <a:off x="108184" y="5929535"/>
            <a:ext cx="61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u="sng" dirty="0" smtClean="0">
                <a:cs typeface="Arial" pitchFamily="34" charset="0"/>
              </a:rPr>
              <a:t>Forrás</a:t>
            </a:r>
            <a:r>
              <a:rPr lang="hu-HU" sz="1400" dirty="0" smtClean="0">
                <a:cs typeface="Arial" pitchFamily="34" charset="0"/>
              </a:rPr>
              <a:t>: </a:t>
            </a:r>
            <a:r>
              <a:rPr lang="de-AT" sz="1400" dirty="0" smtClean="0">
                <a:cs typeface="Arial" pitchFamily="34" charset="0"/>
              </a:rPr>
              <a:t>Brennstoff-Wärme-Kraft,  </a:t>
            </a:r>
            <a:r>
              <a:rPr lang="hu-HU" sz="1400" dirty="0" smtClean="0">
                <a:cs typeface="Arial" pitchFamily="34" charset="0"/>
              </a:rPr>
              <a:t>64. k. 7/8. sz. 2012. p. 25-28.</a:t>
            </a:r>
            <a:endParaRPr lang="hu-HU" sz="1400" dirty="0">
              <a:cs typeface="Arial" pitchFamily="34" charset="0"/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0" y="519652"/>
          <a:ext cx="9144000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zövegdoboz 5"/>
          <p:cNvSpPr txBox="1"/>
          <p:nvPr/>
        </p:nvSpPr>
        <p:spPr>
          <a:xfrm>
            <a:off x="-36512" y="231620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err="1" smtClean="0">
                <a:latin typeface="Arial" pitchFamily="34" charset="0"/>
                <a:cs typeface="Arial" pitchFamily="34" charset="0"/>
              </a:rPr>
              <a:t>ct</a:t>
            </a:r>
            <a:r>
              <a:rPr lang="hu-HU" b="1" dirty="0" smtClean="0">
                <a:latin typeface="Arial" pitchFamily="34" charset="0"/>
                <a:cs typeface="Arial" pitchFamily="34" charset="0"/>
              </a:rPr>
              <a:t>/kWh</a:t>
            </a:r>
            <a:endParaRPr lang="hu-H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539334" y="945587"/>
            <a:ext cx="500400" cy="4248000"/>
          </a:xfrm>
          <a:prstGeom prst="rect">
            <a:avLst/>
          </a:prstGeom>
          <a:solidFill>
            <a:srgbClr val="0070C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Szövegdoboz 7"/>
          <p:cNvSpPr txBox="1"/>
          <p:nvPr/>
        </p:nvSpPr>
        <p:spPr>
          <a:xfrm>
            <a:off x="5940152" y="735114"/>
            <a:ext cx="2988320" cy="646331"/>
          </a:xfrm>
          <a:prstGeom prst="rect">
            <a:avLst/>
          </a:prstGeom>
          <a:solidFill>
            <a:srgbClr val="FFFFBD"/>
          </a:solidFill>
        </p:spPr>
        <p:txBody>
          <a:bodyPr wrap="square" rtlCol="0">
            <a:spAutoFit/>
          </a:bodyPr>
          <a:lstStyle/>
          <a:p>
            <a:r>
              <a:rPr lang="hu-HU" b="1" dirty="0" smtClean="0">
                <a:latin typeface="Arial" pitchFamily="34" charset="0"/>
                <a:cs typeface="Arial" pitchFamily="34" charset="0"/>
              </a:rPr>
              <a:t>háztartási </a:t>
            </a:r>
            <a:r>
              <a:rPr lang="hu-HU" b="1" dirty="0" err="1" smtClean="0">
                <a:latin typeface="Arial" pitchFamily="34" charset="0"/>
                <a:cs typeface="Arial" pitchFamily="34" charset="0"/>
              </a:rPr>
              <a:t>PV-ár</a:t>
            </a:r>
            <a:r>
              <a:rPr lang="hu-HU" b="1" dirty="0" smtClean="0">
                <a:latin typeface="Arial" pitchFamily="34" charset="0"/>
                <a:cs typeface="Arial" pitchFamily="34" charset="0"/>
              </a:rPr>
              <a:t> (&lt;10 kW) háztartási villanyár</a:t>
            </a:r>
            <a:endParaRPr lang="hu-H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églalap 8"/>
          <p:cNvSpPr/>
          <p:nvPr/>
        </p:nvSpPr>
        <p:spPr>
          <a:xfrm>
            <a:off x="1034762" y="3076172"/>
            <a:ext cx="3492000" cy="2124000"/>
          </a:xfrm>
          <a:prstGeom prst="rect">
            <a:avLst/>
          </a:prstGeom>
          <a:solidFill>
            <a:srgbClr val="0070C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Egy sarkán levágott téglalap 9"/>
          <p:cNvSpPr/>
          <p:nvPr/>
        </p:nvSpPr>
        <p:spPr>
          <a:xfrm>
            <a:off x="4519042" y="3400172"/>
            <a:ext cx="144016" cy="1800000"/>
          </a:xfrm>
          <a:prstGeom prst="snip1Rect">
            <a:avLst>
              <a:gd name="adj" fmla="val 50000"/>
            </a:avLst>
          </a:prstGeom>
          <a:solidFill>
            <a:srgbClr val="0070C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Folyamatábra: Kézi adatbevitel 10"/>
          <p:cNvSpPr/>
          <p:nvPr/>
        </p:nvSpPr>
        <p:spPr>
          <a:xfrm flipH="1">
            <a:off x="4663402" y="3471980"/>
            <a:ext cx="576064" cy="1368152"/>
          </a:xfrm>
          <a:prstGeom prst="flowChartManualInput">
            <a:avLst/>
          </a:prstGeom>
          <a:solidFill>
            <a:srgbClr val="0070C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Téglalap 11"/>
          <p:cNvSpPr/>
          <p:nvPr/>
        </p:nvSpPr>
        <p:spPr>
          <a:xfrm>
            <a:off x="4653877" y="4834839"/>
            <a:ext cx="4356000" cy="360000"/>
          </a:xfrm>
          <a:prstGeom prst="rect">
            <a:avLst/>
          </a:prstGeom>
          <a:solidFill>
            <a:srgbClr val="0070C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Folyamatábra: Kézi adatbevitel 12"/>
          <p:cNvSpPr/>
          <p:nvPr/>
        </p:nvSpPr>
        <p:spPr>
          <a:xfrm flipH="1">
            <a:off x="5239466" y="3758871"/>
            <a:ext cx="576064" cy="1080120"/>
          </a:xfrm>
          <a:prstGeom prst="flowChartManualInput">
            <a:avLst/>
          </a:prstGeom>
          <a:solidFill>
            <a:srgbClr val="0070C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Folyamatábra: Kézi adatbevitel 13"/>
          <p:cNvSpPr/>
          <p:nvPr/>
        </p:nvSpPr>
        <p:spPr>
          <a:xfrm flipH="1">
            <a:off x="5816092" y="3983841"/>
            <a:ext cx="612000" cy="849600"/>
          </a:xfrm>
          <a:prstGeom prst="flowChartManualInput">
            <a:avLst/>
          </a:prstGeom>
          <a:solidFill>
            <a:srgbClr val="0070C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Folyamatábra: Kézi adatbevitel 14"/>
          <p:cNvSpPr/>
          <p:nvPr/>
        </p:nvSpPr>
        <p:spPr>
          <a:xfrm flipH="1">
            <a:off x="6420731" y="4150755"/>
            <a:ext cx="576064" cy="684000"/>
          </a:xfrm>
          <a:prstGeom prst="flowChartManualInput">
            <a:avLst/>
          </a:prstGeom>
          <a:solidFill>
            <a:srgbClr val="0070C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6" name="Folyamatábra: Kézi adatbevitel 15"/>
          <p:cNvSpPr/>
          <p:nvPr/>
        </p:nvSpPr>
        <p:spPr>
          <a:xfrm flipH="1">
            <a:off x="7001222" y="4303155"/>
            <a:ext cx="576064" cy="540000"/>
          </a:xfrm>
          <a:prstGeom prst="flowChartManualInput">
            <a:avLst/>
          </a:prstGeom>
          <a:solidFill>
            <a:srgbClr val="0070C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Folyamatábra: Kézi adatbevitel 16"/>
          <p:cNvSpPr/>
          <p:nvPr/>
        </p:nvSpPr>
        <p:spPr>
          <a:xfrm flipH="1">
            <a:off x="7577286" y="4412013"/>
            <a:ext cx="576064" cy="424800"/>
          </a:xfrm>
          <a:prstGeom prst="flowChartManualInput">
            <a:avLst/>
          </a:prstGeom>
          <a:solidFill>
            <a:srgbClr val="0070C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8" name="Folyamatábra: Kézi adatbevitel 17"/>
          <p:cNvSpPr/>
          <p:nvPr/>
        </p:nvSpPr>
        <p:spPr>
          <a:xfrm flipH="1">
            <a:off x="8153350" y="4487307"/>
            <a:ext cx="576064" cy="360000"/>
          </a:xfrm>
          <a:prstGeom prst="flowChartManualInput">
            <a:avLst/>
          </a:prstGeom>
          <a:solidFill>
            <a:srgbClr val="0070C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9" name="Folyamatábra: Kézi adatbevitel 18"/>
          <p:cNvSpPr/>
          <p:nvPr/>
        </p:nvSpPr>
        <p:spPr>
          <a:xfrm flipH="1">
            <a:off x="8729414" y="4560375"/>
            <a:ext cx="288000" cy="288000"/>
          </a:xfrm>
          <a:prstGeom prst="flowChartManualInput">
            <a:avLst/>
          </a:prstGeom>
          <a:solidFill>
            <a:srgbClr val="0070C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0" name="Derékszögű háromszög 19"/>
          <p:cNvSpPr/>
          <p:nvPr/>
        </p:nvSpPr>
        <p:spPr>
          <a:xfrm flipH="1">
            <a:off x="4572000" y="2626363"/>
            <a:ext cx="4428000" cy="777600"/>
          </a:xfrm>
          <a:prstGeom prst="rtTriangle">
            <a:avLst/>
          </a:prstGeom>
          <a:solidFill>
            <a:srgbClr val="00B05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1" name="Téglalap 20"/>
          <p:cNvSpPr/>
          <p:nvPr/>
        </p:nvSpPr>
        <p:spPr>
          <a:xfrm>
            <a:off x="4509517" y="3399972"/>
            <a:ext cx="4500000" cy="1764000"/>
          </a:xfrm>
          <a:prstGeom prst="rect">
            <a:avLst/>
          </a:prstGeom>
          <a:solidFill>
            <a:srgbClr val="00B05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2" name="Téglalap 21"/>
          <p:cNvSpPr/>
          <p:nvPr/>
        </p:nvSpPr>
        <p:spPr>
          <a:xfrm>
            <a:off x="525263" y="4120172"/>
            <a:ext cx="3996000" cy="1080000"/>
          </a:xfrm>
          <a:prstGeom prst="rect">
            <a:avLst/>
          </a:prstGeom>
          <a:solidFill>
            <a:srgbClr val="00B05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3" name="Derékszögű háromszög 22"/>
          <p:cNvSpPr/>
          <p:nvPr/>
        </p:nvSpPr>
        <p:spPr>
          <a:xfrm flipH="1">
            <a:off x="530026" y="3436052"/>
            <a:ext cx="3996000" cy="684000"/>
          </a:xfrm>
          <a:prstGeom prst="rtTriangle">
            <a:avLst/>
          </a:prstGeom>
          <a:solidFill>
            <a:srgbClr val="00B05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4" name="Lefelé nyíl 23"/>
          <p:cNvSpPr/>
          <p:nvPr/>
        </p:nvSpPr>
        <p:spPr>
          <a:xfrm>
            <a:off x="8096200" y="2769042"/>
            <a:ext cx="252000" cy="1728000"/>
          </a:xfrm>
          <a:prstGeom prst="downArrow">
            <a:avLst/>
          </a:prstGeom>
          <a:solidFill>
            <a:srgbClr val="FFFF00"/>
          </a:solidFill>
          <a:ln w="127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5" name="Szövegdoboz 24"/>
          <p:cNvSpPr txBox="1"/>
          <p:nvPr/>
        </p:nvSpPr>
        <p:spPr>
          <a:xfrm>
            <a:off x="6219112" y="3319253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1600" b="1" dirty="0" smtClean="0"/>
              <a:t>költségelőny saját termeléssel</a:t>
            </a:r>
            <a:endParaRPr lang="hu-HU" sz="1600" b="1" dirty="0"/>
          </a:p>
        </p:txBody>
      </p:sp>
      <p:sp>
        <p:nvSpPr>
          <p:cNvPr id="26" name="Téglalap 25"/>
          <p:cNvSpPr/>
          <p:nvPr/>
        </p:nvSpPr>
        <p:spPr>
          <a:xfrm>
            <a:off x="5364088" y="749628"/>
            <a:ext cx="648072" cy="576064"/>
          </a:xfrm>
          <a:prstGeom prst="rect">
            <a:avLst/>
          </a:prstGeom>
          <a:solidFill>
            <a:srgbClr val="FFFF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7" name="Téglalap 26"/>
          <p:cNvSpPr/>
          <p:nvPr/>
        </p:nvSpPr>
        <p:spPr>
          <a:xfrm>
            <a:off x="5580152" y="822198"/>
            <a:ext cx="360000" cy="216000"/>
          </a:xfrm>
          <a:prstGeom prst="rect">
            <a:avLst/>
          </a:prstGeom>
          <a:solidFill>
            <a:srgbClr val="0070C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8" name="Téglalap 27"/>
          <p:cNvSpPr/>
          <p:nvPr/>
        </p:nvSpPr>
        <p:spPr>
          <a:xfrm>
            <a:off x="5580112" y="1081226"/>
            <a:ext cx="360000" cy="216000"/>
          </a:xfrm>
          <a:prstGeom prst="rect">
            <a:avLst/>
          </a:prstGeom>
          <a:solidFill>
            <a:srgbClr val="00B05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9" name="Téglalap 28"/>
          <p:cNvSpPr/>
          <p:nvPr/>
        </p:nvSpPr>
        <p:spPr>
          <a:xfrm>
            <a:off x="1039014" y="1168196"/>
            <a:ext cx="500400" cy="1908000"/>
          </a:xfrm>
          <a:prstGeom prst="rect">
            <a:avLst/>
          </a:prstGeom>
          <a:solidFill>
            <a:srgbClr val="0070C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0" name="Téglalap 29"/>
          <p:cNvSpPr/>
          <p:nvPr/>
        </p:nvSpPr>
        <p:spPr>
          <a:xfrm>
            <a:off x="1532974" y="1353933"/>
            <a:ext cx="500400" cy="1728000"/>
          </a:xfrm>
          <a:prstGeom prst="rect">
            <a:avLst/>
          </a:prstGeom>
          <a:solidFill>
            <a:srgbClr val="0070C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1" name="Téglalap 30"/>
          <p:cNvSpPr/>
          <p:nvPr/>
        </p:nvSpPr>
        <p:spPr>
          <a:xfrm>
            <a:off x="2032670" y="1527764"/>
            <a:ext cx="496800" cy="1548000"/>
          </a:xfrm>
          <a:prstGeom prst="rect">
            <a:avLst/>
          </a:prstGeom>
          <a:solidFill>
            <a:srgbClr val="0070C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2" name="Téglalap 31"/>
          <p:cNvSpPr/>
          <p:nvPr/>
        </p:nvSpPr>
        <p:spPr>
          <a:xfrm>
            <a:off x="2531561" y="1708739"/>
            <a:ext cx="489600" cy="1368000"/>
          </a:xfrm>
          <a:prstGeom prst="rect">
            <a:avLst/>
          </a:prstGeom>
          <a:solidFill>
            <a:srgbClr val="0070C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3" name="Téglalap 32"/>
          <p:cNvSpPr/>
          <p:nvPr/>
        </p:nvSpPr>
        <p:spPr>
          <a:xfrm>
            <a:off x="3021329" y="2031972"/>
            <a:ext cx="496800" cy="1044000"/>
          </a:xfrm>
          <a:prstGeom prst="rect">
            <a:avLst/>
          </a:prstGeom>
          <a:solidFill>
            <a:srgbClr val="0070C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4" name="Téglalap 33"/>
          <p:cNvSpPr/>
          <p:nvPr/>
        </p:nvSpPr>
        <p:spPr>
          <a:xfrm>
            <a:off x="3515692" y="2283964"/>
            <a:ext cx="288000" cy="792000"/>
          </a:xfrm>
          <a:prstGeom prst="rect">
            <a:avLst/>
          </a:prstGeom>
          <a:solidFill>
            <a:srgbClr val="0070C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5" name="Téglalap 34"/>
          <p:cNvSpPr/>
          <p:nvPr/>
        </p:nvSpPr>
        <p:spPr>
          <a:xfrm>
            <a:off x="3799563" y="2646072"/>
            <a:ext cx="108000" cy="432000"/>
          </a:xfrm>
          <a:prstGeom prst="rect">
            <a:avLst/>
          </a:prstGeom>
          <a:solidFill>
            <a:srgbClr val="0070C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6" name="Téglalap 35"/>
          <p:cNvSpPr/>
          <p:nvPr/>
        </p:nvSpPr>
        <p:spPr>
          <a:xfrm>
            <a:off x="3904876" y="2751948"/>
            <a:ext cx="108000" cy="324000"/>
          </a:xfrm>
          <a:prstGeom prst="rect">
            <a:avLst/>
          </a:prstGeom>
          <a:solidFill>
            <a:srgbClr val="0070C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7" name="Lefelé nyíl 36"/>
          <p:cNvSpPr/>
          <p:nvPr/>
        </p:nvSpPr>
        <p:spPr>
          <a:xfrm>
            <a:off x="4524375" y="2391972"/>
            <a:ext cx="144000" cy="1008000"/>
          </a:xfrm>
          <a:prstGeom prst="downArrow">
            <a:avLst/>
          </a:prstGeom>
          <a:solidFill>
            <a:srgbClr val="008A00"/>
          </a:solidFill>
          <a:ln w="127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8" name="Szövegdoboz 37"/>
          <p:cNvSpPr txBox="1"/>
          <p:nvPr/>
        </p:nvSpPr>
        <p:spPr>
          <a:xfrm>
            <a:off x="3823454" y="1517883"/>
            <a:ext cx="1620000" cy="756000"/>
          </a:xfrm>
          <a:prstGeom prst="rect">
            <a:avLst/>
          </a:prstGeom>
          <a:solidFill>
            <a:srgbClr val="FFFFAF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1600" b="1" dirty="0"/>
              <a:t>a</a:t>
            </a:r>
            <a:r>
              <a:rPr lang="hu-HU" sz="1600" b="1" dirty="0" smtClean="0"/>
              <a:t>zonos a hálózati villanyárral</a:t>
            </a:r>
            <a:endParaRPr lang="hu-HU" sz="1600" b="1" dirty="0"/>
          </a:p>
        </p:txBody>
      </p:sp>
      <p:cxnSp>
        <p:nvCxnSpPr>
          <p:cNvPr id="39" name="Egyenes összekötő 38"/>
          <p:cNvCxnSpPr/>
          <p:nvPr/>
        </p:nvCxnSpPr>
        <p:spPr>
          <a:xfrm>
            <a:off x="563935" y="5181122"/>
            <a:ext cx="842493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50000">
    <p:circl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églalap 2"/>
          <p:cNvSpPr>
            <a:spLocks noChangeArrowheads="1"/>
          </p:cNvSpPr>
          <p:nvPr/>
        </p:nvSpPr>
        <p:spPr bwMode="auto">
          <a:xfrm>
            <a:off x="0" y="188913"/>
            <a:ext cx="9144000" cy="6119812"/>
          </a:xfrm>
          <a:prstGeom prst="rect">
            <a:avLst/>
          </a:prstGeom>
          <a:gradFill rotWithShape="1">
            <a:gsLst>
              <a:gs pos="0">
                <a:srgbClr val="FFFF80"/>
              </a:gs>
              <a:gs pos="50000">
                <a:srgbClr val="FFFFB3"/>
              </a:gs>
              <a:gs pos="100000">
                <a:srgbClr val="FFFFDA"/>
              </a:gs>
            </a:gsLst>
            <a:lin ang="16200000" scaled="1"/>
          </a:gradFill>
          <a:ln w="9525" algn="ctr">
            <a:noFill/>
            <a:round/>
            <a:headEnd/>
            <a:tailEnd/>
          </a:ln>
        </p:spPr>
        <p:txBody>
          <a:bodyPr wrap="none" lIns="36000" tIns="36000" rIns="36000" bIns="36000" anchor="ctr"/>
          <a:lstStyle/>
          <a:p>
            <a:endParaRPr lang="en-GB"/>
          </a:p>
        </p:txBody>
      </p:sp>
      <p:sp>
        <p:nvSpPr>
          <p:cNvPr id="2" name="Téglalap 1"/>
          <p:cNvSpPr/>
          <p:nvPr/>
        </p:nvSpPr>
        <p:spPr>
          <a:xfrm>
            <a:off x="1046224" y="1380832"/>
            <a:ext cx="7126176" cy="34163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hu-HU" sz="72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Köszönöm a </a:t>
            </a:r>
          </a:p>
          <a:p>
            <a:pPr algn="ctr">
              <a:defRPr/>
            </a:pPr>
            <a:r>
              <a:rPr lang="hu-HU" sz="72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megtisztelő </a:t>
            </a:r>
          </a:p>
          <a:p>
            <a:pPr algn="ctr">
              <a:defRPr/>
            </a:pPr>
            <a:r>
              <a:rPr lang="hu-HU" sz="72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figyelmüket.</a:t>
            </a:r>
          </a:p>
        </p:txBody>
      </p:sp>
      <p:sp>
        <p:nvSpPr>
          <p:cNvPr id="19460" name="Cím 1"/>
          <p:cNvSpPr>
            <a:spLocks noGrp="1"/>
          </p:cNvSpPr>
          <p:nvPr>
            <p:ph type="title"/>
          </p:nvPr>
        </p:nvSpPr>
        <p:spPr>
          <a:xfrm>
            <a:off x="1520825" y="6372225"/>
            <a:ext cx="6553200" cy="431800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hu-HU" sz="2400" smtClean="0">
                <a:solidFill>
                  <a:srgbClr val="7030A0"/>
                </a:solidFill>
                <a:cs typeface="Arial" charset="0"/>
              </a:rPr>
              <a:t>strobl@mavir.hu</a:t>
            </a:r>
          </a:p>
        </p:txBody>
      </p:sp>
    </p:spTree>
    <p:extLst>
      <p:ext uri="{BB962C8B-B14F-4D97-AF65-F5344CB8AC3E}">
        <p14:creationId xmlns:p14="http://schemas.microsoft.com/office/powerpoint/2010/main" val="1358339544"/>
      </p:ext>
    </p:extLst>
  </p:cSld>
  <p:clrMapOvr>
    <a:masterClrMapping/>
  </p:clrMapOvr>
  <p:transition spd="med" advClick="0" advTm="10000">
    <p:wheel spokes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1E6D"/>
      </a:dk2>
      <a:lt2>
        <a:srgbClr val="969696"/>
      </a:lt2>
      <a:accent1>
        <a:srgbClr val="BBE4F9"/>
      </a:accent1>
      <a:accent2>
        <a:srgbClr val="52ADD5"/>
      </a:accent2>
      <a:accent3>
        <a:srgbClr val="FFFFFF"/>
      </a:accent3>
      <a:accent4>
        <a:srgbClr val="000000"/>
      </a:accent4>
      <a:accent5>
        <a:srgbClr val="DAEFFB"/>
      </a:accent5>
      <a:accent6>
        <a:srgbClr val="499CC1"/>
      </a:accent6>
      <a:hlink>
        <a:srgbClr val="E7F5FD"/>
      </a:hlink>
      <a:folHlink>
        <a:srgbClr val="06936C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4F9"/>
        </a:solidFill>
        <a:ln w="9525" cap="flat" cmpd="sng" algn="ctr">
          <a:solidFill>
            <a:srgbClr val="969696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36000" tIns="36000" rIns="36000" bIns="360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4F9"/>
        </a:solidFill>
        <a:ln w="9525" cap="flat" cmpd="sng" algn="ctr">
          <a:solidFill>
            <a:srgbClr val="969696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36000" tIns="36000" rIns="36000" bIns="360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1E6D"/>
        </a:dk2>
        <a:lt2>
          <a:srgbClr val="969696"/>
        </a:lt2>
        <a:accent1>
          <a:srgbClr val="001E6D"/>
        </a:accent1>
        <a:accent2>
          <a:srgbClr val="52ADD5"/>
        </a:accent2>
        <a:accent3>
          <a:srgbClr val="FFFFFF"/>
        </a:accent3>
        <a:accent4>
          <a:srgbClr val="000000"/>
        </a:accent4>
        <a:accent5>
          <a:srgbClr val="AAABBA"/>
        </a:accent5>
        <a:accent6>
          <a:srgbClr val="499CC1"/>
        </a:accent6>
        <a:hlink>
          <a:srgbClr val="BBE4F9"/>
        </a:hlink>
        <a:folHlink>
          <a:srgbClr val="06936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1E6D"/>
        </a:dk2>
        <a:lt2>
          <a:srgbClr val="969696"/>
        </a:lt2>
        <a:accent1>
          <a:srgbClr val="BBE4F9"/>
        </a:accent1>
        <a:accent2>
          <a:srgbClr val="52ADD5"/>
        </a:accent2>
        <a:accent3>
          <a:srgbClr val="FFFFFF"/>
        </a:accent3>
        <a:accent4>
          <a:srgbClr val="000000"/>
        </a:accent4>
        <a:accent5>
          <a:srgbClr val="DAEFFB"/>
        </a:accent5>
        <a:accent6>
          <a:srgbClr val="499CC1"/>
        </a:accent6>
        <a:hlink>
          <a:srgbClr val="E7F5FD"/>
        </a:hlink>
        <a:folHlink>
          <a:srgbClr val="06936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3764</TotalTime>
  <Words>1918</Words>
  <Application>Microsoft Office PowerPoint</Application>
  <PresentationFormat>Diavetítés a képernyőre (4:3 oldalarány)</PresentationFormat>
  <Paragraphs>649</Paragraphs>
  <Slides>27</Slides>
  <Notes>27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27</vt:i4>
      </vt:variant>
    </vt:vector>
  </HeadingPairs>
  <TitlesOfParts>
    <vt:vector size="29" baseType="lpstr">
      <vt:lpstr>Default Design</vt:lpstr>
      <vt:lpstr>Microsoft Excel 97-2003 Worksheet</vt:lpstr>
      <vt:lpstr>Pro Energia Alapítvány A magyar energia- és környezetpolitika új kihívásai 4. A megújuló energiaforrások hasznosítási helyzete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strobl@mavir.hu</vt:lpstr>
    </vt:vector>
  </TitlesOfParts>
  <Company>ETV-Erőterv ZRt.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sddsfdasf</dc:title>
  <dc:creator>jkriszti</dc:creator>
  <cp:lastModifiedBy>Kaszab Annamária</cp:lastModifiedBy>
  <cp:revision>222</cp:revision>
  <cp:lastPrinted>2012-02-13T16:56:03Z</cp:lastPrinted>
  <dcterms:created xsi:type="dcterms:W3CDTF">2010-10-14T06:07:40Z</dcterms:created>
  <dcterms:modified xsi:type="dcterms:W3CDTF">2012-11-16T11:19:24Z</dcterms:modified>
</cp:coreProperties>
</file>